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 autoCompressPictures="0">
  <p:sldMasterIdLst>
    <p:sldMasterId id="2147483867" r:id="rId4"/>
    <p:sldMasterId id="2147483884" r:id="rId5"/>
  </p:sldMasterIdLst>
  <p:notesMasterIdLst>
    <p:notesMasterId r:id="rId17"/>
  </p:notesMasterIdLst>
  <p:handoutMasterIdLst>
    <p:handoutMasterId r:id="rId18"/>
  </p:handoutMasterIdLst>
  <p:sldIdLst>
    <p:sldId id="403" r:id="rId6"/>
    <p:sldId id="324" r:id="rId7"/>
    <p:sldId id="410" r:id="rId8"/>
    <p:sldId id="331" r:id="rId9"/>
    <p:sldId id="404" r:id="rId10"/>
    <p:sldId id="405" r:id="rId11"/>
    <p:sldId id="406" r:id="rId12"/>
    <p:sldId id="407" r:id="rId13"/>
    <p:sldId id="408" r:id="rId14"/>
    <p:sldId id="411" r:id="rId15"/>
    <p:sldId id="391" r:id="rId16"/>
  </p:sldIdLst>
  <p:sldSz cx="9144000" cy="5143500" type="screen16x9"/>
  <p:notesSz cx="6797675" cy="9926638"/>
  <p:defaultTextStyle>
    <a:lvl1pPr marL="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sv-SE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  <p15:guide id="3" pos="1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A"/>
    <a:srgbClr val="3F444D"/>
    <a:srgbClr val="5F7286"/>
    <a:srgbClr val="C4725E"/>
    <a:srgbClr val="CBBCAD"/>
    <a:srgbClr val="61636A"/>
    <a:srgbClr val="667D76"/>
    <a:srgbClr val="8D9A9E"/>
    <a:srgbClr val="B4A795"/>
    <a:srgbClr val="E6C8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4770" autoAdjust="0"/>
  </p:normalViewPr>
  <p:slideViewPr>
    <p:cSldViewPr snapToGrid="0">
      <p:cViewPr varScale="1">
        <p:scale>
          <a:sx n="71" d="100"/>
          <a:sy n="71" d="100"/>
        </p:scale>
        <p:origin x="1338" y="72"/>
      </p:cViewPr>
      <p:guideLst>
        <p:guide orient="horz" pos="1620"/>
        <p:guide pos="2880"/>
        <p:guide pos="13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1" d="100"/>
          <a:sy n="51" d="100"/>
        </p:scale>
        <p:origin x="2976" y="84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56D975-CD5B-1244-855C-A61E8638005C}" type="datetimeFigureOut">
              <a:rPr lang="sv-SE" smtClean="0">
                <a:latin typeface="Arial" panose="020B0604020202020204" pitchFamily="34" charset="0"/>
              </a:rPr>
              <a:t>2020-06-04</a:t>
            </a:fld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>
              <a:latin typeface="Arial" panose="020B0604020202020204" pitchFamily="34" charset="0"/>
            </a:endParaRPr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960D96-DDE8-3D49-9859-29B316CD2D64}" type="slidenum">
              <a:rPr lang="sv-SE" smtClean="0">
                <a:latin typeface="Arial" panose="020B0604020202020204" pitchFamily="34" charset="0"/>
              </a:rPr>
              <a:t>‹#›</a:t>
            </a:fld>
            <a:endParaRPr lang="sv-SE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42125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fld id="{A8ADFD5B-A66C-449C-B6E8-FB716D07777D}" type="datetimeFigureOut">
              <a:rPr lang="sv-SE" smtClean="0"/>
              <a:pPr/>
              <a:t>2020-06-04</a:t>
            </a:fld>
            <a:endParaRPr lang="sv-S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sv-S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sv-SE" dirty="0"/>
              <a:t>Klicka för att ändra formatet för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sv-SE" sz="1200">
                <a:latin typeface="Arial" panose="020B0604020202020204" pitchFamily="34" charset="0"/>
              </a:defRPr>
            </a:lvl1pPr>
            <a:extLst/>
          </a:lstStyle>
          <a:p>
            <a:fld id="{CA5D3BF3-D352-46FC-8343-31F56E6730EA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0856019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latinLnBrk="0">
      <a:defRPr lang="sv-SE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sv-SE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2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95780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A5D3BF3-D352-46FC-8343-31F56E6730EA}" type="slidenum">
              <a:rPr lang="sv-SE" smtClean="0"/>
              <a:pPr/>
              <a:t>10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676805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CF1B5CD3-7E3A-674C-A9AB-D6D4A670069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5FF439A-8E47-4F82-A601-9F784F204E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25451A9-BF4C-4C80-8C50-F839ECCDAA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3673594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entrered headline + centr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AF88603-F617-4FA2-A4EB-0E1BF10417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8000" y="1280157"/>
            <a:ext cx="7833600" cy="100542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cap="none" spc="10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</a:t>
            </a:r>
            <a:r>
              <a:rPr lang="en-GB" dirty="0" err="1"/>
              <a:t>arial</a:t>
            </a:r>
            <a:r>
              <a:rPr lang="en-GB" dirty="0"/>
              <a:t> bold 18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0857670-ED21-1B49-A2EF-D2B7C18AE0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000" y="2466560"/>
            <a:ext cx="7833600" cy="1878413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Body copy Arial Regular 10</a:t>
            </a:r>
          </a:p>
        </p:txBody>
      </p:sp>
    </p:spTree>
    <p:extLst>
      <p:ext uri="{BB962C8B-B14F-4D97-AF65-F5344CB8AC3E}">
        <p14:creationId xmlns:p14="http://schemas.microsoft.com/office/powerpoint/2010/main" val="3344083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entrered headline + centr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4">
            <a:extLst>
              <a:ext uri="{FF2B5EF4-FFF2-40B4-BE49-F238E27FC236}">
                <a16:creationId xmlns:a16="http://schemas.microsoft.com/office/drawing/2014/main" id="{169BA5DF-DCC7-4303-ADDE-FACD7835BA7A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41200" y="241200"/>
            <a:ext cx="8676000" cy="4662000"/>
          </a:xfr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AF88603-F617-4FA2-A4EB-0E1BF104177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8000" y="1280157"/>
            <a:ext cx="7833600" cy="1005427"/>
          </a:xfrm>
        </p:spPr>
        <p:txBody>
          <a:bodyPr lIns="0" tIns="0" rIns="0" bIns="0" anchor="b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cap="none" spc="100" baseline="0">
                <a:solidFill>
                  <a:schemeClr val="bg1"/>
                </a:solidFill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</a:t>
            </a:r>
            <a:r>
              <a:rPr lang="en-GB" dirty="0" err="1"/>
              <a:t>arial</a:t>
            </a:r>
            <a:r>
              <a:rPr lang="en-GB" dirty="0"/>
              <a:t> bold 18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0857670-ED21-1B49-A2EF-D2B7C18AE04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8000" y="2466560"/>
            <a:ext cx="7833600" cy="1878413"/>
          </a:xfrm>
        </p:spPr>
        <p:txBody>
          <a:bodyPr lIns="0" tIns="0" rIns="0" bIns="0">
            <a:noAutofit/>
          </a:bodyPr>
          <a:lstStyle>
            <a:lvl1pPr marL="0" indent="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spc="50" baseline="0">
                <a:solidFill>
                  <a:schemeClr val="bg1"/>
                </a:solidFill>
              </a:defRPr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Body copy Arial Regular 10</a:t>
            </a:r>
          </a:p>
        </p:txBody>
      </p:sp>
    </p:spTree>
    <p:extLst>
      <p:ext uri="{BB962C8B-B14F-4D97-AF65-F5344CB8AC3E}">
        <p14:creationId xmlns:p14="http://schemas.microsoft.com/office/powerpoint/2010/main" val="2068762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page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CF1B5CD3-7E3A-674C-A9AB-D6D4A670069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tIns="251999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sv-SE" dirty="0"/>
              <a:t>[ PLACE IMAGE ]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5FF439A-8E47-4F82-A601-9F784F204EE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0000" y="1332000"/>
            <a:ext cx="7174800" cy="104760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cap="all" spc="200" baseline="0">
                <a:latin typeface="+mj-lt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cap="all" spc="150">
                <a:latin typeface="+mj-lt"/>
              </a:defRPr>
            </a:lvl5pPr>
          </a:lstStyle>
          <a:p>
            <a:r>
              <a:rPr lang="en-GB" dirty="0"/>
              <a:t>HEADLINE ARIAL REGULAR 24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25451A9-BF4C-4C80-8C50-F839ECCDAA5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90000" y="2516400"/>
            <a:ext cx="7174800" cy="1098000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200" b="0" spc="50" baseline="0"/>
            </a:lvl1pPr>
            <a:lvl2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2pPr>
            <a:lvl3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3pPr>
            <a:lvl4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4pPr>
            <a:lvl5pPr marL="100800" indent="-99450" algn="ctr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/>
            </a:lvl5pPr>
          </a:lstStyle>
          <a:p>
            <a:r>
              <a:rPr lang="en-GB" dirty="0"/>
              <a:t>Subhead Arial Regular 12</a:t>
            </a:r>
          </a:p>
        </p:txBody>
      </p:sp>
    </p:spTree>
    <p:extLst>
      <p:ext uri="{BB962C8B-B14F-4D97-AF65-F5344CB8AC3E}">
        <p14:creationId xmlns:p14="http://schemas.microsoft.com/office/powerpoint/2010/main" val="151063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rubrik 1">
            <a:extLst>
              <a:ext uri="{FF2B5EF4-FFF2-40B4-BE49-F238E27FC236}">
                <a16:creationId xmlns:a16="http://schemas.microsoft.com/office/drawing/2014/main" id="{02323BB8-B187-4CB3-9BD6-5BC043B9B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sv-SE" noProof="0"/>
              <a:t>Klicka här för att ändra mall för rubrikformat</a:t>
            </a:r>
            <a:endParaRPr lang="en-GB" noProof="0" dirty="0"/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08819C71-CC97-4FD3-B96B-8697D8090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047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sv-SE" noProof="0"/>
              <a:t>Redigera format för bakgrundstext</a:t>
            </a:r>
          </a:p>
          <a:p>
            <a:pPr lvl="1"/>
            <a:r>
              <a:rPr lang="sv-SE" noProof="0"/>
              <a:t>Nivå två</a:t>
            </a:r>
          </a:p>
          <a:p>
            <a:pPr lvl="2"/>
            <a:r>
              <a:rPr lang="sv-SE" noProof="0"/>
              <a:t>Nivå tre</a:t>
            </a:r>
          </a:p>
          <a:p>
            <a:pPr lvl="3"/>
            <a:r>
              <a:rPr lang="sv-SE" noProof="0"/>
              <a:t>Nivå fyra</a:t>
            </a:r>
          </a:p>
          <a:p>
            <a:pPr lvl="4"/>
            <a:r>
              <a:rPr lang="sv-SE" noProof="0"/>
              <a:t>Nivå fem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078564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</p:sldLayoutIdLst>
  <p:hf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400" b="0" i="0" kern="1200" cap="all" spc="2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32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»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noProof="0" dirty="0"/>
              <a:t>Click to edit Master title style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0479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94272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93" r:id="rId2"/>
    <p:sldLayoutId id="2147483894" r:id="rId3"/>
  </p:sldLayoutIdLst>
  <p:hf hdr="0" ftr="0" dt="0"/>
  <p:txStyles>
    <p:titleStyle>
      <a:lvl1pPr algn="ctr" defTabSz="457200" rtl="0" eaLnBrk="1" latinLnBrk="0" hangingPunct="1">
        <a:lnSpc>
          <a:spcPct val="100000"/>
        </a:lnSpc>
        <a:spcBef>
          <a:spcPct val="0"/>
        </a:spcBef>
        <a:buNone/>
        <a:defRPr sz="4400" b="0" i="0" kern="1200" cap="all" spc="20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342900" indent="-3429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32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742950" indent="-28575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8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•"/>
        <a:defRPr sz="24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–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457200" rtl="0" eaLnBrk="1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/>
        <a:buChar char="»"/>
        <a:defRPr sz="2000" b="0" i="0" kern="1200" spc="5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bild 7">
            <a:extLst>
              <a:ext uri="{FF2B5EF4-FFF2-40B4-BE49-F238E27FC236}">
                <a16:creationId xmlns:a16="http://schemas.microsoft.com/office/drawing/2014/main" id="{3364817A-23A3-4717-B978-F6CE273AC3D8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/>
          <a:srcRect t="2229" b="2229"/>
          <a:stretch/>
        </p:blipFill>
        <p:spPr>
          <a:xfrm>
            <a:off x="241300" y="241300"/>
            <a:ext cx="8675688" cy="4662488"/>
          </a:xfrm>
          <a:noFill/>
        </p:spPr>
      </p:pic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CA8C39F-83F3-46EA-A115-08572A04C07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90000" y="1209809"/>
            <a:ext cx="7174800" cy="1241398"/>
          </a:xfrm>
        </p:spPr>
        <p:txBody>
          <a:bodyPr/>
          <a:lstStyle/>
          <a:p>
            <a:r>
              <a:rPr lang="en-US" sz="3200" b="1" spc="300" dirty="0">
                <a:solidFill>
                  <a:schemeClr val="bg1"/>
                </a:solidFill>
              </a:rPr>
              <a:t>setting business goals </a:t>
            </a:r>
            <a:br>
              <a:rPr lang="en-US" sz="3200" b="1" spc="300" dirty="0">
                <a:solidFill>
                  <a:schemeClr val="bg1"/>
                </a:solidFill>
              </a:rPr>
            </a:br>
            <a:r>
              <a:rPr lang="en-US" sz="3200" b="1" spc="300" dirty="0">
                <a:solidFill>
                  <a:schemeClr val="bg1"/>
                </a:solidFill>
              </a:rPr>
              <a:t>to Manage your recycling </a:t>
            </a: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B18D48E4-ADCA-4E1A-B067-87A52572B513}"/>
              </a:ext>
            </a:extLst>
          </p:cNvPr>
          <p:cNvCxnSpPr>
            <a:cxnSpLocks/>
          </p:cNvCxnSpPr>
          <p:nvPr/>
        </p:nvCxnSpPr>
        <p:spPr>
          <a:xfrm>
            <a:off x="990000" y="2794273"/>
            <a:ext cx="1078200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60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0"/>
            <a:ext cx="7397079" cy="2196684"/>
          </a:xfrm>
        </p:spPr>
        <p:txBody>
          <a:bodyPr/>
          <a:lstStyle/>
          <a:p>
            <a:pPr algn="l"/>
            <a:r>
              <a:rPr lang="en-US" sz="2200" dirty="0"/>
              <a:t>Better economy, more sustainability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377659"/>
            <a:ext cx="7397079" cy="1878413"/>
          </a:xfrm>
        </p:spPr>
        <p:txBody>
          <a:bodyPr/>
          <a:lstStyle/>
          <a:p>
            <a:pPr algn="l"/>
            <a:r>
              <a:rPr lang="en-US" sz="1200" dirty="0"/>
              <a:t>Creating goals for your business provides clarity, for employees as well as </a:t>
            </a:r>
            <a:br>
              <a:rPr lang="en-US" sz="1200" dirty="0"/>
            </a:br>
            <a:r>
              <a:rPr lang="en-US" sz="1200" dirty="0"/>
              <a:t>for customers and consumers. </a:t>
            </a:r>
          </a:p>
          <a:p>
            <a:pPr algn="l"/>
            <a:r>
              <a:rPr lang="en-US" sz="1200" dirty="0"/>
              <a:t>The goals shown here are relatively simple to create, as they allow you to </a:t>
            </a:r>
            <a:br>
              <a:rPr lang="en-US" sz="1200" dirty="0"/>
            </a:br>
            <a:r>
              <a:rPr lang="en-US" sz="1200" dirty="0"/>
              <a:t>see the development of waste management over time.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D981FEEF-D2F6-43BD-99EA-DB02C73611F1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>
                <a:solidFill>
                  <a:schemeClr val="tx1"/>
                </a:solidFill>
              </a:rPr>
              <a:t>Business goals supporting waste management</a:t>
            </a:r>
          </a:p>
        </p:txBody>
      </p:sp>
    </p:spTree>
    <p:extLst>
      <p:ext uri="{BB962C8B-B14F-4D97-AF65-F5344CB8AC3E}">
        <p14:creationId xmlns:p14="http://schemas.microsoft.com/office/powerpoint/2010/main" val="411869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tshållare för bild 8">
            <a:extLst>
              <a:ext uri="{FF2B5EF4-FFF2-40B4-BE49-F238E27FC236}">
                <a16:creationId xmlns:a16="http://schemas.microsoft.com/office/drawing/2014/main" id="{300BBD91-C1FF-4DF2-8B0C-8501EF6E581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8904" t="-3033" r="-8003" b="2134"/>
          <a:stretch/>
        </p:blipFill>
        <p:spPr>
          <a:xfrm>
            <a:off x="241200" y="241200"/>
            <a:ext cx="8676000" cy="4212000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484082"/>
            <a:ext cx="7397079" cy="1005427"/>
          </a:xfrm>
        </p:spPr>
        <p:txBody>
          <a:bodyPr/>
          <a:lstStyle/>
          <a:p>
            <a:pPr algn="l"/>
            <a:r>
              <a:rPr lang="en-US" sz="2200" dirty="0"/>
              <a:t>Overview of the goals</a:t>
            </a:r>
          </a:p>
        </p:txBody>
      </p:sp>
      <p:sp>
        <p:nvSpPr>
          <p:cNvPr id="12" name="Platshållare för text 5">
            <a:extLst>
              <a:ext uri="{FF2B5EF4-FFF2-40B4-BE49-F238E27FC236}">
                <a16:creationId xmlns:a16="http://schemas.microsoft.com/office/drawing/2014/main" id="{67E323B1-B28D-43DD-AF87-07C88BAC8A00}"/>
              </a:ext>
            </a:extLst>
          </p:cNvPr>
          <p:cNvSpPr txBox="1">
            <a:spLocks/>
          </p:cNvSpPr>
          <p:nvPr/>
        </p:nvSpPr>
        <p:spPr>
          <a:xfrm>
            <a:off x="848762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Degree </a:t>
            </a:r>
            <a:br>
              <a:rPr lang="en-US" sz="1200" dirty="0"/>
            </a:br>
            <a:r>
              <a:rPr lang="en-US" sz="1200" dirty="0"/>
              <a:t>of recycling</a:t>
            </a:r>
          </a:p>
        </p:txBody>
      </p:sp>
      <p:sp>
        <p:nvSpPr>
          <p:cNvPr id="13" name="Platshållare för text 5">
            <a:extLst>
              <a:ext uri="{FF2B5EF4-FFF2-40B4-BE49-F238E27FC236}">
                <a16:creationId xmlns:a16="http://schemas.microsoft.com/office/drawing/2014/main" id="{D947B1DE-CE3A-4F36-9171-D8CA9A8603BC}"/>
              </a:ext>
            </a:extLst>
          </p:cNvPr>
          <p:cNvSpPr txBox="1">
            <a:spLocks/>
          </p:cNvSpPr>
          <p:nvPr/>
        </p:nvSpPr>
        <p:spPr>
          <a:xfrm>
            <a:off x="2046358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Transports</a:t>
            </a:r>
          </a:p>
        </p:txBody>
      </p:sp>
      <p:sp>
        <p:nvSpPr>
          <p:cNvPr id="14" name="Platshållare för text 5">
            <a:extLst>
              <a:ext uri="{FF2B5EF4-FFF2-40B4-BE49-F238E27FC236}">
                <a16:creationId xmlns:a16="http://schemas.microsoft.com/office/drawing/2014/main" id="{B487D7CE-D199-4811-A96F-4C264CCF3930}"/>
              </a:ext>
            </a:extLst>
          </p:cNvPr>
          <p:cNvSpPr txBox="1">
            <a:spLocks/>
          </p:cNvSpPr>
          <p:nvPr/>
        </p:nvSpPr>
        <p:spPr>
          <a:xfrm>
            <a:off x="3243954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Waste </a:t>
            </a:r>
            <a:br>
              <a:rPr lang="en-US" sz="1200" dirty="0"/>
            </a:br>
            <a:r>
              <a:rPr lang="en-US" sz="1200" dirty="0"/>
              <a:t>numbers</a:t>
            </a:r>
          </a:p>
        </p:txBody>
      </p:sp>
      <p:sp>
        <p:nvSpPr>
          <p:cNvPr id="15" name="Platshållare för text 5">
            <a:extLst>
              <a:ext uri="{FF2B5EF4-FFF2-40B4-BE49-F238E27FC236}">
                <a16:creationId xmlns:a16="http://schemas.microsoft.com/office/drawing/2014/main" id="{A6DCA4DE-B78C-42B3-8BEB-9C925DE577B2}"/>
              </a:ext>
            </a:extLst>
          </p:cNvPr>
          <p:cNvSpPr txBox="1">
            <a:spLocks/>
          </p:cNvSpPr>
          <p:nvPr/>
        </p:nvSpPr>
        <p:spPr>
          <a:xfrm>
            <a:off x="4441550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Staff</a:t>
            </a:r>
          </a:p>
        </p:txBody>
      </p:sp>
      <p:sp>
        <p:nvSpPr>
          <p:cNvPr id="16" name="Platshållare för text 5">
            <a:extLst>
              <a:ext uri="{FF2B5EF4-FFF2-40B4-BE49-F238E27FC236}">
                <a16:creationId xmlns:a16="http://schemas.microsoft.com/office/drawing/2014/main" id="{FF8AE007-B268-402B-853E-E94DAED14F5C}"/>
              </a:ext>
            </a:extLst>
          </p:cNvPr>
          <p:cNvSpPr txBox="1">
            <a:spLocks/>
          </p:cNvSpPr>
          <p:nvPr/>
        </p:nvSpPr>
        <p:spPr>
          <a:xfrm>
            <a:off x="6836744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Materials </a:t>
            </a:r>
            <a:br>
              <a:rPr lang="en-US" sz="1200" dirty="0"/>
            </a:br>
            <a:r>
              <a:rPr lang="en-US" sz="1200" dirty="0"/>
              <a:t>recycled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D981FEEF-D2F6-43BD-99EA-DB02C73611F1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>
                <a:solidFill>
                  <a:schemeClr val="tx1"/>
                </a:solidFill>
              </a:rPr>
              <a:t>Business goals supporting waste management</a:t>
            </a:r>
          </a:p>
        </p:txBody>
      </p:sp>
      <p:sp>
        <p:nvSpPr>
          <p:cNvPr id="23" name="Platshållare för text 5">
            <a:extLst>
              <a:ext uri="{FF2B5EF4-FFF2-40B4-BE49-F238E27FC236}">
                <a16:creationId xmlns:a16="http://schemas.microsoft.com/office/drawing/2014/main" id="{80EF666F-AB5C-4900-9BC5-471EA7AB07AD}"/>
              </a:ext>
            </a:extLst>
          </p:cNvPr>
          <p:cNvSpPr txBox="1">
            <a:spLocks/>
          </p:cNvSpPr>
          <p:nvPr/>
        </p:nvSpPr>
        <p:spPr>
          <a:xfrm>
            <a:off x="5639146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Recyclability</a:t>
            </a:r>
          </a:p>
        </p:txBody>
      </p:sp>
    </p:spTree>
    <p:extLst>
      <p:ext uri="{BB962C8B-B14F-4D97-AF65-F5344CB8AC3E}">
        <p14:creationId xmlns:p14="http://schemas.microsoft.com/office/powerpoint/2010/main" val="3413146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4C43B241-0005-445A-B950-8E462D831FBA}"/>
              </a:ext>
            </a:extLst>
          </p:cNvPr>
          <p:cNvSpPr/>
          <p:nvPr/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E330D05-D16F-488D-80B4-EFF0B4D2D4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4305" y="666930"/>
            <a:ext cx="3599695" cy="3599695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1605507"/>
            <a:ext cx="4995124" cy="753577"/>
          </a:xfrm>
        </p:spPr>
        <p:txBody>
          <a:bodyPr/>
          <a:lstStyle/>
          <a:p>
            <a:pPr algn="l"/>
            <a:r>
              <a:rPr lang="en-US" spc="200" dirty="0"/>
              <a:t>DEGREE OF RECYCLING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582592"/>
            <a:ext cx="4995124" cy="1245121"/>
          </a:xfrm>
        </p:spPr>
        <p:txBody>
          <a:bodyPr/>
          <a:lstStyle/>
          <a:p>
            <a:pPr algn="l"/>
            <a:r>
              <a:rPr lang="en-US" dirty="0"/>
              <a:t>A goal directly linked to waste management is how much of the wastes that </a:t>
            </a:r>
            <a:br>
              <a:rPr lang="en-US" dirty="0"/>
            </a:br>
            <a:r>
              <a:rPr lang="en-US" dirty="0"/>
              <a:t>can be lifted in the waste hierarchy. These movements (including quantities </a:t>
            </a:r>
            <a:br>
              <a:rPr lang="en-US" dirty="0"/>
            </a:br>
            <a:r>
              <a:rPr lang="en-US" dirty="0"/>
              <a:t>of wastes lifted) can be measured and compared. This can also be easily </a:t>
            </a:r>
            <a:br>
              <a:rPr lang="en-US" dirty="0"/>
            </a:br>
            <a:r>
              <a:rPr lang="en-US" dirty="0"/>
              <a:t>used in your sustainability communication.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Degree of recycling of wastes.</a:t>
            </a:r>
          </a:p>
          <a:p>
            <a:pPr algn="l"/>
            <a:endParaRPr lang="en-US" dirty="0"/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20715EB7-8F23-4610-9D5D-A144AA7CA2AE}"/>
              </a:ext>
            </a:extLst>
          </p:cNvPr>
          <p:cNvSpPr txBox="1">
            <a:spLocks/>
          </p:cNvSpPr>
          <p:nvPr/>
        </p:nvSpPr>
        <p:spPr>
          <a:xfrm>
            <a:off x="1041989" y="694693"/>
            <a:ext cx="2185448" cy="16898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i="0" kern="1200" cap="none" spc="1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0" spc="0" dirty="0"/>
              <a:t>01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85360FBD-8E87-437D-B298-A6A9444D6580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/>
              <a:t>Business goals supporting waste management</a:t>
            </a:r>
          </a:p>
        </p:txBody>
      </p:sp>
    </p:spTree>
    <p:extLst>
      <p:ext uri="{BB962C8B-B14F-4D97-AF65-F5344CB8AC3E}">
        <p14:creationId xmlns:p14="http://schemas.microsoft.com/office/powerpoint/2010/main" val="171965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4C43B241-0005-445A-B950-8E462D831FBA}"/>
              </a:ext>
            </a:extLst>
          </p:cNvPr>
          <p:cNvSpPr/>
          <p:nvPr/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E7C99EC5-7AA2-42CD-AEBC-2EDBA57C9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317505" y="782744"/>
            <a:ext cx="3599695" cy="3599695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1605507"/>
            <a:ext cx="4995124" cy="753577"/>
          </a:xfrm>
        </p:spPr>
        <p:txBody>
          <a:bodyPr/>
          <a:lstStyle/>
          <a:p>
            <a:pPr algn="l"/>
            <a:r>
              <a:rPr lang="en-US" spc="200" dirty="0"/>
              <a:t>TRANSPORTS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582592"/>
            <a:ext cx="4995124" cy="1245121"/>
          </a:xfrm>
        </p:spPr>
        <p:txBody>
          <a:bodyPr/>
          <a:lstStyle/>
          <a:p>
            <a:pPr algn="l"/>
            <a:r>
              <a:rPr lang="en-US" dirty="0"/>
              <a:t>The amount of transport and logistics required for waste management. </a:t>
            </a:r>
            <a:br>
              <a:rPr lang="en-US" dirty="0"/>
            </a:br>
            <a:r>
              <a:rPr lang="en-US" dirty="0"/>
              <a:t>How it is handled and packed will affect, for example, the number of </a:t>
            </a:r>
            <a:br>
              <a:rPr lang="en-US" dirty="0"/>
            </a:br>
            <a:r>
              <a:rPr lang="en-US" dirty="0"/>
              <a:t>waste transports.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Logistics for waste management, number of transports.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Transports, optimization of payloads.</a:t>
            </a:r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20715EB7-8F23-4610-9D5D-A144AA7CA2AE}"/>
              </a:ext>
            </a:extLst>
          </p:cNvPr>
          <p:cNvSpPr txBox="1">
            <a:spLocks/>
          </p:cNvSpPr>
          <p:nvPr/>
        </p:nvSpPr>
        <p:spPr>
          <a:xfrm>
            <a:off x="1041989" y="694693"/>
            <a:ext cx="2185448" cy="16898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i="0" kern="1200" cap="none" spc="1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0" spc="0" dirty="0"/>
              <a:t>02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85360FBD-8E87-437D-B298-A6A9444D6580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/>
              <a:t>Business goals supporting waste management</a:t>
            </a:r>
          </a:p>
        </p:txBody>
      </p:sp>
    </p:spTree>
    <p:extLst>
      <p:ext uri="{BB962C8B-B14F-4D97-AF65-F5344CB8AC3E}">
        <p14:creationId xmlns:p14="http://schemas.microsoft.com/office/powerpoint/2010/main" val="3600663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4C43B241-0005-445A-B950-8E462D831FBA}"/>
              </a:ext>
            </a:extLst>
          </p:cNvPr>
          <p:cNvSpPr/>
          <p:nvPr/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58F80BE0-ECCF-481B-AE6B-0E85F8459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505" y="790732"/>
            <a:ext cx="3599695" cy="3599695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1605507"/>
            <a:ext cx="4995124" cy="753577"/>
          </a:xfrm>
        </p:spPr>
        <p:txBody>
          <a:bodyPr/>
          <a:lstStyle/>
          <a:p>
            <a:pPr algn="l"/>
            <a:r>
              <a:rPr lang="en-US" spc="200" dirty="0"/>
              <a:t>WASTE NUMBERS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582592"/>
            <a:ext cx="4995124" cy="1245121"/>
          </a:xfrm>
        </p:spPr>
        <p:txBody>
          <a:bodyPr/>
          <a:lstStyle/>
          <a:p>
            <a:pPr algn="l"/>
            <a:r>
              <a:rPr lang="en-US" dirty="0"/>
              <a:t>Goals how to reduce the total amount of waste produced. </a:t>
            </a:r>
            <a:br>
              <a:rPr lang="en-US" dirty="0"/>
            </a:br>
            <a:r>
              <a:rPr lang="en-US" dirty="0"/>
              <a:t>Some materials have a waste value, while other waste must be </a:t>
            </a:r>
            <a:br>
              <a:rPr lang="en-US" dirty="0"/>
            </a:br>
            <a:r>
              <a:rPr lang="en-US" dirty="0"/>
              <a:t>treated as a cost. Both can be important when setting goals.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Amount of waste/product.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Costs for and revenue from waste.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The total amount of waste produced.</a:t>
            </a:r>
          </a:p>
          <a:p>
            <a:pPr algn="l"/>
            <a:endParaRPr lang="en-US" dirty="0"/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20715EB7-8F23-4610-9D5D-A144AA7CA2AE}"/>
              </a:ext>
            </a:extLst>
          </p:cNvPr>
          <p:cNvSpPr txBox="1">
            <a:spLocks/>
          </p:cNvSpPr>
          <p:nvPr/>
        </p:nvSpPr>
        <p:spPr>
          <a:xfrm>
            <a:off x="1041989" y="694693"/>
            <a:ext cx="2185448" cy="16898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i="0" kern="1200" cap="none" spc="1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0" spc="0" dirty="0"/>
              <a:t>03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85360FBD-8E87-437D-B298-A6A9444D6580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/>
              <a:t>Business goals supporting waste management</a:t>
            </a:r>
          </a:p>
        </p:txBody>
      </p:sp>
    </p:spTree>
    <p:extLst>
      <p:ext uri="{BB962C8B-B14F-4D97-AF65-F5344CB8AC3E}">
        <p14:creationId xmlns:p14="http://schemas.microsoft.com/office/powerpoint/2010/main" val="1642630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4C43B241-0005-445A-B950-8E462D831FBA}"/>
              </a:ext>
            </a:extLst>
          </p:cNvPr>
          <p:cNvSpPr/>
          <p:nvPr/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1605507"/>
            <a:ext cx="4995124" cy="753577"/>
          </a:xfrm>
        </p:spPr>
        <p:txBody>
          <a:bodyPr/>
          <a:lstStyle/>
          <a:p>
            <a:pPr algn="l"/>
            <a:r>
              <a:rPr lang="en-US" spc="200" dirty="0"/>
              <a:t>STAFF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582592"/>
            <a:ext cx="4995124" cy="1245121"/>
          </a:xfrm>
        </p:spPr>
        <p:txBody>
          <a:bodyPr/>
          <a:lstStyle/>
          <a:p>
            <a:pPr algn="l"/>
            <a:r>
              <a:rPr lang="en-US" dirty="0"/>
              <a:t>Important for correct sorting at the source and for managing the risks </a:t>
            </a:r>
            <a:br>
              <a:rPr lang="en-US" dirty="0"/>
            </a:br>
            <a:r>
              <a:rPr lang="en-US" dirty="0"/>
              <a:t>that may occur. There is also an opportunity to set clear goals </a:t>
            </a:r>
            <a:br>
              <a:rPr lang="en-US" dirty="0"/>
            </a:br>
            <a:r>
              <a:rPr lang="en-US" dirty="0"/>
              <a:t>regarding the degree and transfer of skills.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Number of trained employees.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Number of completed courses/employees.</a:t>
            </a:r>
          </a:p>
          <a:p>
            <a:pPr algn="l"/>
            <a:endParaRPr lang="en-US" dirty="0"/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20715EB7-8F23-4610-9D5D-A144AA7CA2AE}"/>
              </a:ext>
            </a:extLst>
          </p:cNvPr>
          <p:cNvSpPr txBox="1">
            <a:spLocks/>
          </p:cNvSpPr>
          <p:nvPr/>
        </p:nvSpPr>
        <p:spPr>
          <a:xfrm>
            <a:off x="1041989" y="694693"/>
            <a:ext cx="2185448" cy="16898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i="0" kern="1200" cap="none" spc="1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0" spc="0" dirty="0"/>
              <a:t>04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85360FBD-8E87-437D-B298-A6A9444D6580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/>
              <a:t>Business goals supporting waste management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27A4F070-B903-4312-AD32-F92A5DFAA7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105" y="600364"/>
            <a:ext cx="3599695" cy="359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067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4C43B241-0005-445A-B950-8E462D831FBA}"/>
              </a:ext>
            </a:extLst>
          </p:cNvPr>
          <p:cNvSpPr/>
          <p:nvPr/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3FE409B2-609C-4D57-A69B-CB9F76E44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3105" y="569819"/>
            <a:ext cx="3599695" cy="3599695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1605507"/>
            <a:ext cx="4995124" cy="753577"/>
          </a:xfrm>
        </p:spPr>
        <p:txBody>
          <a:bodyPr/>
          <a:lstStyle/>
          <a:p>
            <a:pPr algn="l"/>
            <a:r>
              <a:rPr lang="en-US" spc="200" dirty="0"/>
              <a:t>RECYCLABILITY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582592"/>
            <a:ext cx="4995124" cy="1245121"/>
          </a:xfrm>
        </p:spPr>
        <p:txBody>
          <a:bodyPr/>
          <a:lstStyle/>
          <a:p>
            <a:pPr algn="l"/>
            <a:r>
              <a:rPr lang="en-US" dirty="0"/>
              <a:t>Describes the percentage of the product that can be recycled. </a:t>
            </a:r>
            <a:br>
              <a:rPr lang="en-US" dirty="0"/>
            </a:br>
            <a:r>
              <a:rPr lang="en-US" dirty="0"/>
              <a:t>This is a goal where good results can be used in a rewarding </a:t>
            </a:r>
            <a:br>
              <a:rPr lang="en-US" dirty="0"/>
            </a:br>
            <a:r>
              <a:rPr lang="en-US" dirty="0"/>
              <a:t>way in your external communication.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Recyclability of product, by percentage.</a:t>
            </a:r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20715EB7-8F23-4610-9D5D-A144AA7CA2AE}"/>
              </a:ext>
            </a:extLst>
          </p:cNvPr>
          <p:cNvSpPr txBox="1">
            <a:spLocks/>
          </p:cNvSpPr>
          <p:nvPr/>
        </p:nvSpPr>
        <p:spPr>
          <a:xfrm>
            <a:off x="1041989" y="694693"/>
            <a:ext cx="2185448" cy="16898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i="0" kern="1200" cap="none" spc="1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0" spc="0" dirty="0"/>
              <a:t>05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85360FBD-8E87-437D-B298-A6A9444D6580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/>
              <a:t>Business goals supporting waste management</a:t>
            </a:r>
          </a:p>
        </p:txBody>
      </p:sp>
    </p:spTree>
    <p:extLst>
      <p:ext uri="{BB962C8B-B14F-4D97-AF65-F5344CB8AC3E}">
        <p14:creationId xmlns:p14="http://schemas.microsoft.com/office/powerpoint/2010/main" val="3476239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1">
            <a:extLst>
              <a:ext uri="{FF2B5EF4-FFF2-40B4-BE49-F238E27FC236}">
                <a16:creationId xmlns:a16="http://schemas.microsoft.com/office/drawing/2014/main" id="{4C43B241-0005-445A-B950-8E462D831FBA}"/>
              </a:ext>
            </a:extLst>
          </p:cNvPr>
          <p:cNvSpPr/>
          <p:nvPr/>
        </p:nvSpPr>
        <p:spPr>
          <a:xfrm>
            <a:off x="241200" y="241200"/>
            <a:ext cx="8676000" cy="4662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 err="1">
              <a:latin typeface="+mn-lt"/>
            </a:endParaRPr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736BDEBB-F365-435E-9618-64FAC4CF4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505" y="569819"/>
            <a:ext cx="3599695" cy="3599695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1605507"/>
            <a:ext cx="4995124" cy="753577"/>
          </a:xfrm>
        </p:spPr>
        <p:txBody>
          <a:bodyPr/>
          <a:lstStyle/>
          <a:p>
            <a:pPr algn="l"/>
            <a:r>
              <a:rPr lang="en-US" spc="200" dirty="0"/>
              <a:t>RECYCLED MATERIALS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E82B5ED3-2A8B-4084-89D7-770BBDA1071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084521" y="2582592"/>
            <a:ext cx="4995124" cy="1245121"/>
          </a:xfrm>
        </p:spPr>
        <p:txBody>
          <a:bodyPr/>
          <a:lstStyle/>
          <a:p>
            <a:pPr algn="l"/>
            <a:r>
              <a:rPr lang="en-US" dirty="0"/>
              <a:t>These goals describe the proportion of recycled materials used.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Percentage of recycled material used, for packaging and </a:t>
            </a:r>
            <a:br>
              <a:rPr lang="en-US" dirty="0"/>
            </a:br>
            <a:r>
              <a:rPr lang="en-US" dirty="0"/>
              <a:t>product respectively.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dirty="0"/>
              <a:t>Percentage of recycled material used in production.</a:t>
            </a:r>
          </a:p>
          <a:p>
            <a:pPr algn="l"/>
            <a:endParaRPr lang="en-US" dirty="0"/>
          </a:p>
        </p:txBody>
      </p:sp>
      <p:sp>
        <p:nvSpPr>
          <p:cNvPr id="13" name="Platshållare för text 6">
            <a:extLst>
              <a:ext uri="{FF2B5EF4-FFF2-40B4-BE49-F238E27FC236}">
                <a16:creationId xmlns:a16="http://schemas.microsoft.com/office/drawing/2014/main" id="{20715EB7-8F23-4610-9D5D-A144AA7CA2AE}"/>
              </a:ext>
            </a:extLst>
          </p:cNvPr>
          <p:cNvSpPr txBox="1">
            <a:spLocks/>
          </p:cNvSpPr>
          <p:nvPr/>
        </p:nvSpPr>
        <p:spPr>
          <a:xfrm>
            <a:off x="1041989" y="694693"/>
            <a:ext cx="2185448" cy="1689849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800" b="1" i="0" kern="1200" cap="none" spc="1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0" spc="0" dirty="0"/>
              <a:t>06</a:t>
            </a:r>
          </a:p>
        </p:txBody>
      </p:sp>
      <p:sp>
        <p:nvSpPr>
          <p:cNvPr id="15" name="Platshållare för text 3">
            <a:extLst>
              <a:ext uri="{FF2B5EF4-FFF2-40B4-BE49-F238E27FC236}">
                <a16:creationId xmlns:a16="http://schemas.microsoft.com/office/drawing/2014/main" id="{85360FBD-8E87-437D-B298-A6A9444D6580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/>
              <a:t>Business goals supporting waste management</a:t>
            </a:r>
          </a:p>
        </p:txBody>
      </p:sp>
    </p:spTree>
    <p:extLst>
      <p:ext uri="{BB962C8B-B14F-4D97-AF65-F5344CB8AC3E}">
        <p14:creationId xmlns:p14="http://schemas.microsoft.com/office/powerpoint/2010/main" val="254500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latshållare för bild 8">
            <a:extLst>
              <a:ext uri="{FF2B5EF4-FFF2-40B4-BE49-F238E27FC236}">
                <a16:creationId xmlns:a16="http://schemas.microsoft.com/office/drawing/2014/main" id="{300BBD91-C1FF-4DF2-8B0C-8501EF6E58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8904" t="-3033" r="-8003" b="2134"/>
          <a:stretch/>
        </p:blipFill>
        <p:spPr>
          <a:xfrm>
            <a:off x="241200" y="241200"/>
            <a:ext cx="8676000" cy="4212000"/>
          </a:xfrm>
          <a:prstGeom prst="rect">
            <a:avLst/>
          </a:prstGeom>
        </p:spPr>
      </p:pic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074FB8D7-F386-4E8F-9514-562B916EAC2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084521" y="484082"/>
            <a:ext cx="7397079" cy="1005427"/>
          </a:xfrm>
        </p:spPr>
        <p:txBody>
          <a:bodyPr/>
          <a:lstStyle/>
          <a:p>
            <a:pPr algn="l"/>
            <a:r>
              <a:rPr lang="en-US" sz="2200" dirty="0"/>
              <a:t>Overview of the goals</a:t>
            </a:r>
          </a:p>
        </p:txBody>
      </p:sp>
      <p:sp>
        <p:nvSpPr>
          <p:cNvPr id="12" name="Platshållare för text 5">
            <a:extLst>
              <a:ext uri="{FF2B5EF4-FFF2-40B4-BE49-F238E27FC236}">
                <a16:creationId xmlns:a16="http://schemas.microsoft.com/office/drawing/2014/main" id="{67E323B1-B28D-43DD-AF87-07C88BAC8A00}"/>
              </a:ext>
            </a:extLst>
          </p:cNvPr>
          <p:cNvSpPr txBox="1">
            <a:spLocks/>
          </p:cNvSpPr>
          <p:nvPr/>
        </p:nvSpPr>
        <p:spPr>
          <a:xfrm>
            <a:off x="848762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Degree </a:t>
            </a:r>
            <a:br>
              <a:rPr lang="en-US" sz="1200" dirty="0"/>
            </a:br>
            <a:r>
              <a:rPr lang="en-US" sz="1200" dirty="0"/>
              <a:t>of recycling</a:t>
            </a:r>
          </a:p>
        </p:txBody>
      </p:sp>
      <p:sp>
        <p:nvSpPr>
          <p:cNvPr id="13" name="Platshållare för text 5">
            <a:extLst>
              <a:ext uri="{FF2B5EF4-FFF2-40B4-BE49-F238E27FC236}">
                <a16:creationId xmlns:a16="http://schemas.microsoft.com/office/drawing/2014/main" id="{D947B1DE-CE3A-4F36-9171-D8CA9A8603BC}"/>
              </a:ext>
            </a:extLst>
          </p:cNvPr>
          <p:cNvSpPr txBox="1">
            <a:spLocks/>
          </p:cNvSpPr>
          <p:nvPr/>
        </p:nvSpPr>
        <p:spPr>
          <a:xfrm>
            <a:off x="2046358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Transports</a:t>
            </a:r>
          </a:p>
        </p:txBody>
      </p:sp>
      <p:sp>
        <p:nvSpPr>
          <p:cNvPr id="14" name="Platshållare för text 5">
            <a:extLst>
              <a:ext uri="{FF2B5EF4-FFF2-40B4-BE49-F238E27FC236}">
                <a16:creationId xmlns:a16="http://schemas.microsoft.com/office/drawing/2014/main" id="{B487D7CE-D199-4811-A96F-4C264CCF3930}"/>
              </a:ext>
            </a:extLst>
          </p:cNvPr>
          <p:cNvSpPr txBox="1">
            <a:spLocks/>
          </p:cNvSpPr>
          <p:nvPr/>
        </p:nvSpPr>
        <p:spPr>
          <a:xfrm>
            <a:off x="3243954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Waste </a:t>
            </a:r>
            <a:br>
              <a:rPr lang="en-US" sz="1200" dirty="0"/>
            </a:br>
            <a:r>
              <a:rPr lang="en-US" sz="1200" dirty="0"/>
              <a:t>numbers</a:t>
            </a:r>
          </a:p>
        </p:txBody>
      </p:sp>
      <p:sp>
        <p:nvSpPr>
          <p:cNvPr id="15" name="Platshållare för text 5">
            <a:extLst>
              <a:ext uri="{FF2B5EF4-FFF2-40B4-BE49-F238E27FC236}">
                <a16:creationId xmlns:a16="http://schemas.microsoft.com/office/drawing/2014/main" id="{A6DCA4DE-B78C-42B3-8BEB-9C925DE577B2}"/>
              </a:ext>
            </a:extLst>
          </p:cNvPr>
          <p:cNvSpPr txBox="1">
            <a:spLocks/>
          </p:cNvSpPr>
          <p:nvPr/>
        </p:nvSpPr>
        <p:spPr>
          <a:xfrm>
            <a:off x="4441550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Staff</a:t>
            </a:r>
          </a:p>
        </p:txBody>
      </p:sp>
      <p:sp>
        <p:nvSpPr>
          <p:cNvPr id="16" name="Platshållare för text 5">
            <a:extLst>
              <a:ext uri="{FF2B5EF4-FFF2-40B4-BE49-F238E27FC236}">
                <a16:creationId xmlns:a16="http://schemas.microsoft.com/office/drawing/2014/main" id="{FF8AE007-B268-402B-853E-E94DAED14F5C}"/>
              </a:ext>
            </a:extLst>
          </p:cNvPr>
          <p:cNvSpPr txBox="1">
            <a:spLocks/>
          </p:cNvSpPr>
          <p:nvPr/>
        </p:nvSpPr>
        <p:spPr>
          <a:xfrm>
            <a:off x="6836744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Materials </a:t>
            </a:r>
            <a:br>
              <a:rPr lang="en-US" sz="1200" dirty="0"/>
            </a:br>
            <a:r>
              <a:rPr lang="en-US" sz="1200" dirty="0"/>
              <a:t>recycled</a:t>
            </a:r>
          </a:p>
        </p:txBody>
      </p:sp>
      <p:sp>
        <p:nvSpPr>
          <p:cNvPr id="8" name="Platshållare för text 3">
            <a:extLst>
              <a:ext uri="{FF2B5EF4-FFF2-40B4-BE49-F238E27FC236}">
                <a16:creationId xmlns:a16="http://schemas.microsoft.com/office/drawing/2014/main" id="{D981FEEF-D2F6-43BD-99EA-DB02C73611F1}"/>
              </a:ext>
            </a:extLst>
          </p:cNvPr>
          <p:cNvSpPr txBox="1">
            <a:spLocks/>
          </p:cNvSpPr>
          <p:nvPr/>
        </p:nvSpPr>
        <p:spPr>
          <a:xfrm>
            <a:off x="1084521" y="367801"/>
            <a:ext cx="5613990" cy="232563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2400" b="0" i="0" kern="1200" cap="all" spc="200" baseline="0">
                <a:solidFill>
                  <a:schemeClr val="bg1"/>
                </a:solidFill>
                <a:latin typeface="+mj-lt"/>
                <a:ea typeface="+mn-ea"/>
                <a:cs typeface="Arial" panose="020B0604020202020204" pitchFamily="34" charset="0"/>
              </a:defRPr>
            </a:lvl1pPr>
            <a:lvl2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2pPr>
            <a:lvl3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3pPr>
            <a:lvl4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4pPr>
            <a:lvl5pPr marL="0" indent="0" algn="ctr" defTabSz="4572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 sz="1600" b="1" i="0" kern="1200" cap="all" spc="150" baseline="0">
                <a:solidFill>
                  <a:schemeClr val="tx1"/>
                </a:solidFill>
                <a:latin typeface="+mj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800" spc="150" dirty="0">
                <a:solidFill>
                  <a:schemeClr val="tx1"/>
                </a:solidFill>
              </a:rPr>
              <a:t>Business goals supporting waste management</a:t>
            </a:r>
          </a:p>
        </p:txBody>
      </p:sp>
      <p:sp>
        <p:nvSpPr>
          <p:cNvPr id="23" name="Platshållare för text 5">
            <a:extLst>
              <a:ext uri="{FF2B5EF4-FFF2-40B4-BE49-F238E27FC236}">
                <a16:creationId xmlns:a16="http://schemas.microsoft.com/office/drawing/2014/main" id="{80EF666F-AB5C-4900-9BC5-471EA7AB07AD}"/>
              </a:ext>
            </a:extLst>
          </p:cNvPr>
          <p:cNvSpPr txBox="1">
            <a:spLocks/>
          </p:cNvSpPr>
          <p:nvPr/>
        </p:nvSpPr>
        <p:spPr>
          <a:xfrm>
            <a:off x="5639146" y="3263899"/>
            <a:ext cx="1554196" cy="167640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0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00800" indent="-99450" algn="ctr" defTabSz="4572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200" b="0" i="0" kern="1200" spc="50" baseline="0">
                <a:solidFill>
                  <a:schemeClr val="tx1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/>
              <a:t>Recyclability</a:t>
            </a:r>
          </a:p>
        </p:txBody>
      </p:sp>
    </p:spTree>
    <p:extLst>
      <p:ext uri="{BB962C8B-B14F-4D97-AF65-F5344CB8AC3E}">
        <p14:creationId xmlns:p14="http://schemas.microsoft.com/office/powerpoint/2010/main" val="271373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bild 7">
            <a:extLst>
              <a:ext uri="{FF2B5EF4-FFF2-40B4-BE49-F238E27FC236}">
                <a16:creationId xmlns:a16="http://schemas.microsoft.com/office/drawing/2014/main" id="{599BCAB7-1348-47F5-A686-E07A3FBFDDA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2"/>
          <a:srcRect t="1985" r="3966" b="1985"/>
          <a:stretch/>
        </p:blipFill>
        <p:spPr>
          <a:xfrm>
            <a:off x="0" y="0"/>
            <a:ext cx="9144000" cy="5143500"/>
          </a:xfrm>
          <a:noFill/>
        </p:spPr>
      </p:pic>
      <p:cxnSp>
        <p:nvCxnSpPr>
          <p:cNvPr id="8" name="Rak 2">
            <a:extLst>
              <a:ext uri="{FF2B5EF4-FFF2-40B4-BE49-F238E27FC236}">
                <a16:creationId xmlns:a16="http://schemas.microsoft.com/office/drawing/2014/main" id="{ED6E9FCD-A49C-433F-9F4E-C31F21B81564}"/>
              </a:ext>
            </a:extLst>
          </p:cNvPr>
          <p:cNvCxnSpPr/>
          <p:nvPr/>
        </p:nvCxnSpPr>
        <p:spPr>
          <a:xfrm>
            <a:off x="4290204" y="2360236"/>
            <a:ext cx="563593" cy="0"/>
          </a:xfrm>
          <a:prstGeom prst="line">
            <a:avLst/>
          </a:prstGeom>
          <a:ln w="19050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Bildobjekt 9">
            <a:extLst>
              <a:ext uri="{FF2B5EF4-FFF2-40B4-BE49-F238E27FC236}">
                <a16:creationId xmlns:a16="http://schemas.microsoft.com/office/drawing/2014/main" id="{90ECF55E-119E-49B1-A266-7DEF9CC6E3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409" y="2628628"/>
            <a:ext cx="1347183" cy="495239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124F8DAF-F9A5-4F78-9586-FF61EEF41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850" y="1823521"/>
            <a:ext cx="1992300" cy="28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73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resentation cover">
  <a:themeElements>
    <a:clrScheme name="Stena_col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D7C76"/>
      </a:accent1>
      <a:accent2>
        <a:srgbClr val="62636A"/>
      </a:accent2>
      <a:accent3>
        <a:srgbClr val="657184"/>
      </a:accent3>
      <a:accent4>
        <a:srgbClr val="B0715F"/>
      </a:accent4>
      <a:accent5>
        <a:srgbClr val="3F4347"/>
      </a:accent5>
      <a:accent6>
        <a:srgbClr val="C5BAA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 dirty="0" err="1" smtClean="0">
            <a:latin typeface="+mn-l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marL="136525" indent="-136525" algn="l">
          <a:buFont typeface="Arial" panose="020B0604020202020204" pitchFamily="34" charset="0"/>
          <a:buChar char="•"/>
          <a:defRPr sz="1200"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_Blank_16-9" id="{7205EC2B-C47F-440A-9A36-3C70A6CED172}" vid="{CED55E61-F0E8-4872-8AE1-842E25D7FEDE}"/>
    </a:ext>
  </a:extLst>
</a:theme>
</file>

<file path=ppt/theme/theme2.xml><?xml version="1.0" encoding="utf-8"?>
<a:theme xmlns:a="http://schemas.openxmlformats.org/drawingml/2006/main" name="Content (Basic)">
  <a:themeElements>
    <a:clrScheme name="Stena_col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6D7C76"/>
      </a:accent1>
      <a:accent2>
        <a:srgbClr val="62636A"/>
      </a:accent2>
      <a:accent3>
        <a:srgbClr val="657184"/>
      </a:accent3>
      <a:accent4>
        <a:srgbClr val="B0715F"/>
      </a:accent4>
      <a:accent5>
        <a:srgbClr val="3F4347"/>
      </a:accent5>
      <a:accent6>
        <a:srgbClr val="C5BAAC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85000"/>
          </a:schemeClr>
        </a:solidFill>
        <a:ln>
          <a:noFill/>
        </a:ln>
        <a:effectLst/>
      </a:spPr>
      <a:bodyPr rtlCol="0" anchor="ctr"/>
      <a:lstStyle>
        <a:defPPr algn="ctr">
          <a:defRPr dirty="0" err="1" smtClean="0">
            <a:latin typeface="+mn-lt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120000"/>
          </a:lnSpc>
          <a:spcAft>
            <a:spcPts val="600"/>
          </a:spcAft>
          <a:defRPr sz="1200" spc="5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pt_template_Blank_16-9" id="{7205EC2B-C47F-440A-9A36-3C70A6CED172}" vid="{3984D978-5976-4D6D-B450-5255BE5FA18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B09C42A603CF843A6143090CA185929" ma:contentTypeVersion="10" ma:contentTypeDescription="Create a new document." ma:contentTypeScope="" ma:versionID="2e4e77c3bc1f2a9334f3c49d3ee02445">
  <xsd:schema xmlns:xsd="http://www.w3.org/2001/XMLSchema" xmlns:xs="http://www.w3.org/2001/XMLSchema" xmlns:p="http://schemas.microsoft.com/office/2006/metadata/properties" xmlns:ns2="11597760-1354-44f7-b230-7896e7db2106" xmlns:ns3="cfb2920a-5c17-4e3a-9ce5-a1b67d4859b4" targetNamespace="http://schemas.microsoft.com/office/2006/metadata/properties" ma:root="true" ma:fieldsID="4333d2fe290d8f3efed67376459e4515" ns2:_="" ns3:_="">
    <xsd:import namespace="11597760-1354-44f7-b230-7896e7db2106"/>
    <xsd:import namespace="cfb2920a-5c17-4e3a-9ce5-a1b67d4859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597760-1354-44f7-b230-7896e7db210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b2920a-5c17-4e3a-9ce5-a1b67d4859b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B220723-BE83-469D-A8F4-F0087F4DA4F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52FCBD-45D0-46C7-AF80-38386E4F0D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1597760-1354-44f7-b230-7896e7db2106"/>
    <ds:schemaRef ds:uri="cfb2920a-5c17-4e3a-9ce5-a1b67d4859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B11C71-186C-4ADE-ADF7-8C257E296D39}">
  <ds:schemaRefs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documentManagement/types"/>
    <ds:schemaRef ds:uri="cfb2920a-5c17-4e3a-9ce5-a1b67d4859b4"/>
    <ds:schemaRef ds:uri="http://schemas.openxmlformats.org/package/2006/metadata/core-properties"/>
    <ds:schemaRef ds:uri="11597760-1354-44f7-b230-7896e7db2106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ppt_template_Blank_16-9</Template>
  <TotalTime>0</TotalTime>
  <Words>182</Words>
  <Application>Microsoft Office PowerPoint</Application>
  <PresentationFormat>Bildspel på skärmen (16:9)</PresentationFormat>
  <Paragraphs>58</Paragraphs>
  <Slides>11</Slides>
  <Notes>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1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11</vt:i4>
      </vt:variant>
    </vt:vector>
  </HeadingPairs>
  <TitlesOfParts>
    <vt:vector size="14" baseType="lpstr">
      <vt:lpstr>Arial</vt:lpstr>
      <vt:lpstr>Presentation cover</vt:lpstr>
      <vt:lpstr>Content (Basic)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cp:lastPrinted>2019-03-06T12:24:30Z</cp:lastPrinted>
  <dcterms:created xsi:type="dcterms:W3CDTF">2020-04-16T07:00:08Z</dcterms:created>
  <dcterms:modified xsi:type="dcterms:W3CDTF">2020-06-04T08:11:38Z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0x0101003B09C42A603CF843A6143090CA185929</vt:lpwstr>
  </property>
</Properties>
</file>