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 autoCompressPictures="0">
  <p:sldMasterIdLst>
    <p:sldMasterId id="2147483867" r:id="rId4"/>
    <p:sldMasterId id="2147483884" r:id="rId5"/>
    <p:sldMasterId id="2147483886" r:id="rId6"/>
  </p:sldMasterIdLst>
  <p:notesMasterIdLst>
    <p:notesMasterId r:id="rId17"/>
  </p:notesMasterIdLst>
  <p:handoutMasterIdLst>
    <p:handoutMasterId r:id="rId18"/>
  </p:handoutMasterIdLst>
  <p:sldIdLst>
    <p:sldId id="392" r:id="rId7"/>
    <p:sldId id="393" r:id="rId8"/>
    <p:sldId id="331" r:id="rId9"/>
    <p:sldId id="401" r:id="rId10"/>
    <p:sldId id="400" r:id="rId11"/>
    <p:sldId id="412" r:id="rId12"/>
    <p:sldId id="414" r:id="rId13"/>
    <p:sldId id="416" r:id="rId14"/>
    <p:sldId id="410" r:id="rId15"/>
    <p:sldId id="391" r:id="rId16"/>
  </p:sldIdLst>
  <p:sldSz cx="9144000" cy="5143500" type="screen16x9"/>
  <p:notesSz cx="6797675" cy="9926638"/>
  <p:defaultTextStyle>
    <a:lvl1pPr marL="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Författare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A"/>
    <a:srgbClr val="3F444D"/>
    <a:srgbClr val="5F7286"/>
    <a:srgbClr val="C4725E"/>
    <a:srgbClr val="CBBCAD"/>
    <a:srgbClr val="61636A"/>
    <a:srgbClr val="667D76"/>
    <a:srgbClr val="8D9A9E"/>
    <a:srgbClr val="B4A795"/>
    <a:srgbClr val="E6C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81159" autoAdjust="0"/>
  </p:normalViewPr>
  <p:slideViewPr>
    <p:cSldViewPr snapToGrid="0">
      <p:cViewPr varScale="1">
        <p:scale>
          <a:sx n="117" d="100"/>
          <a:sy n="117" d="100"/>
        </p:scale>
        <p:origin x="1392" y="102"/>
      </p:cViewPr>
      <p:guideLst>
        <p:guide orient="horz" pos="1620"/>
        <p:guide pos="2880"/>
        <p:guide pos="1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43" d="100"/>
          <a:sy n="143" d="100"/>
        </p:scale>
        <p:origin x="4392" y="21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6D975-CD5B-1244-855C-A61E8638005C}" type="datetimeFigureOut">
              <a:rPr lang="sv-SE" smtClean="0">
                <a:latin typeface="Arial" panose="020B0604020202020204" pitchFamily="34" charset="0"/>
              </a:rPr>
              <a:t>2020-11-24</a:t>
            </a:fld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0D96-DDE8-3D49-9859-29B316CD2D64}" type="slidenum">
              <a:rPr lang="sv-SE" smtClean="0">
                <a:latin typeface="Arial" panose="020B0604020202020204" pitchFamily="34" charset="0"/>
              </a:rPr>
              <a:t>‹#›</a:t>
            </a:fld>
            <a:endParaRPr lang="sv-S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21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A8ADFD5B-A66C-449C-B6E8-FB716D07777D}" type="datetimeFigureOut">
              <a:rPr lang="sv-SE" smtClean="0"/>
              <a:pPr/>
              <a:t>2020-11-24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sv-SE" dirty="0"/>
              <a:t>Klicka för att ändra formatet för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CA5D3BF3-D352-46FC-8343-31F56E6730E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85601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69869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There are several gains and benefits coming from recycling to a higher degree – all showing the importance to businesses in specific and for society as a whole in general.</a:t>
            </a:r>
            <a:endParaRPr lang="en-US" dirty="0">
              <a:effectLst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8432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4017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390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2062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821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0459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3658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There are several gains and benefits coming from recycling to a higher degree. These benefits include: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saving material, time, energy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having a less negative climate impact.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1450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CF1B5CD3-7E3A-674C-A9AB-D6D4A670069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FF439A-8E47-4F82-A601-9F784F204E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5451A9-BF4C-4C80-8C50-F839ECCDAA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67359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69A9744-6001-4E53-B163-88D0987006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2CE0946-59DA-4E10-8015-A9C52592F5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186412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4CEC404-9134-4086-9CA3-5217E30157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CD692A-24FE-4100-8EE7-29FD2158F4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56499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3">
              <a:alpha val="1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60C61F2-E94B-4C5F-9A76-3548F70A88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26B084D-B7D6-46EF-A4C9-70BB3358CB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955633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6003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343637"/>
            <a:ext cx="7833600" cy="557272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8B2BD9-048D-7D41-A318-DA989DAA4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081885"/>
            <a:ext cx="7833600" cy="2082861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61473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+ bullets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977F06AF-A8BE-CC4C-A7E5-6B3DE046928A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572000" y="241200"/>
            <a:ext cx="4352400" cy="4212000"/>
          </a:xfrm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TABLE ]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EE5FC70-511E-234C-81B3-30672647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98DE882-3E45-D544-B4B2-1F3F7B5BF0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0551973-7ED7-A049-874B-C97BCDD41A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411569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343637"/>
            <a:ext cx="7833600" cy="557272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8B2BD9-048D-7D41-A318-DA989DAA4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081885"/>
            <a:ext cx="7833600" cy="2082861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344083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side headlin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541" y="720000"/>
            <a:ext cx="7832320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 baseline="0"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5pPr>
          </a:lstStyle>
          <a:p>
            <a:r>
              <a:rPr lang="sv-SE" dirty="0"/>
              <a:t>HEADLINE ARIAL BOLD 16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285968A-487E-8641-B282-0D5643E9B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116E34A-9C7D-E44A-82A8-A832722AF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9538" y="1458000"/>
            <a:ext cx="7832319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 copy Arial </a:t>
            </a:r>
            <a:r>
              <a:rPr lang="sv-SE" dirty="0" err="1"/>
              <a:t>Regular</a:t>
            </a:r>
            <a:r>
              <a:rPr lang="sv-SE" dirty="0"/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2796016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Headlin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2B20C7-614D-C74A-8DFF-15895649368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1E0FEAA-650B-4B41-8C1B-8243AE73C5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1282" y="720000"/>
            <a:ext cx="3430576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5D31981-3529-A34B-92AD-7A6EEF579D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66099CD-8EB2-FF46-AF7D-26E92905D8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1282" y="1458000"/>
            <a:ext cx="3430576" cy="2700000"/>
          </a:xfrm>
        </p:spPr>
        <p:txBody>
          <a:bodyPr lIns="0" tIns="0" rIns="0" bIns="0">
            <a:noAutofit/>
          </a:bodyPr>
          <a:lstStyle>
            <a:lvl1pPr marL="100800" indent="-10080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 copy Arial </a:t>
            </a:r>
            <a:r>
              <a:rPr lang="sv-SE" dirty="0" err="1"/>
              <a:t>Regular</a:t>
            </a:r>
            <a:r>
              <a:rPr lang="sv-SE" dirty="0"/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776146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+ Centrer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4">
            <a:extLst>
              <a:ext uri="{FF2B5EF4-FFF2-40B4-BE49-F238E27FC236}">
                <a16:creationId xmlns:a16="http://schemas.microsoft.com/office/drawing/2014/main" id="{90AB0084-A9A1-5C4F-A88B-300A7D19799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FCCE1E9-CD44-424F-AD31-7418187ED0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1333092"/>
            <a:ext cx="7175503" cy="1046851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i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en-GB" dirty="0"/>
              <a:t>Headline </a:t>
            </a:r>
            <a:r>
              <a:rPr lang="en-GB" dirty="0" err="1"/>
              <a:t>arial</a:t>
            </a:r>
            <a:r>
              <a:rPr lang="en-GB" dirty="0"/>
              <a:t> regular 24</a:t>
            </a:r>
          </a:p>
        </p:txBody>
      </p:sp>
    </p:spTree>
    <p:extLst>
      <p:ext uri="{BB962C8B-B14F-4D97-AF65-F5344CB8AC3E}">
        <p14:creationId xmlns:p14="http://schemas.microsoft.com/office/powerpoint/2010/main" val="409874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977F06AF-A8BE-CC4C-A7E5-6B3DE046928A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572000" y="241200"/>
            <a:ext cx="4352400" cy="4212000"/>
          </a:xfrm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TABLE ]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EE5FC70-511E-234C-81B3-30672647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98DE882-3E45-D544-B4B2-1F3F7B5BF0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0551973-7ED7-A049-874B-C97BCDD41A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241416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 + bullets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EE5FC70-511E-234C-81B3-30672647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98DE882-3E45-D544-B4B2-1F3F7B5BF0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7" y="1458000"/>
            <a:ext cx="3783600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0551973-7ED7-A049-874B-C97BCDD41A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6" y="720000"/>
            <a:ext cx="7833600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966CFFE-EAA4-4647-9292-D9012E02DC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99536" y="1458000"/>
            <a:ext cx="3783600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6503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lacehold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766F2F-C0EE-6845-8002-ED7087A2FB1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41200" y="241200"/>
            <a:ext cx="8676000" cy="4212000"/>
          </a:xfrm>
        </p:spPr>
        <p:txBody>
          <a:bodyPr tIns="251999">
            <a:normAutofit/>
          </a:bodyPr>
          <a:lstStyle>
            <a:lvl1pPr marL="0" indent="0" algn="ctr">
              <a:spcBef>
                <a:spcPts val="288"/>
              </a:spcBef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CONTENT ]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B24713B-A6E9-A74B-AB0D-9DA94147E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498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3">
              <a:alpha val="1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60C61F2-E94B-4C5F-9A76-3548F70A88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26B084D-B7D6-46EF-A4C9-70BB3358CB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441298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4">
            <a:extLst>
              <a:ext uri="{FF2B5EF4-FFF2-40B4-BE49-F238E27FC236}">
                <a16:creationId xmlns:a16="http://schemas.microsoft.com/office/drawing/2014/main" id="{222FB749-9A5E-BD45-97B9-E0300C229C9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F8689-44E1-A24A-A40F-68A17396B1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9541" y="1193745"/>
            <a:ext cx="4994514" cy="2270235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1" cap="none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copy Arial Italic 16</a:t>
            </a:r>
          </a:p>
        </p:txBody>
      </p:sp>
    </p:spTree>
    <p:extLst>
      <p:ext uri="{BB962C8B-B14F-4D97-AF65-F5344CB8AC3E}">
        <p14:creationId xmlns:p14="http://schemas.microsoft.com/office/powerpoint/2010/main" val="1871790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 green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CDDD45-2FE8-2F47-97AA-672BE80B1F07}"/>
              </a:ext>
            </a:extLst>
          </p:cNvPr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C993CF7-3B91-5A43-9C90-46F53D431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3FF14-7D55-5747-BDE1-7308C9CFD28B}"/>
              </a:ext>
            </a:extLst>
          </p:cNvPr>
          <p:cNvSpPr txBox="1"/>
          <p:nvPr userDrawn="1"/>
        </p:nvSpPr>
        <p:spPr>
          <a:xfrm>
            <a:off x="7378262" y="19339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7A5120B-FB84-4C8F-A8AF-704708C0C7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50800" y="720000"/>
            <a:ext cx="3430800" cy="3499200"/>
          </a:xfrm>
        </p:spPr>
        <p:txBody>
          <a:bodyPr lIns="0" tIns="0" rIns="0" bIns="0" anchor="ctr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D71F6BF-6DDD-46FB-AC1A-29F5405449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34992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0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REGULAR 20</a:t>
            </a:r>
          </a:p>
        </p:txBody>
      </p:sp>
    </p:spTree>
    <p:extLst>
      <p:ext uri="{BB962C8B-B14F-4D97-AF65-F5344CB8AC3E}">
        <p14:creationId xmlns:p14="http://schemas.microsoft.com/office/powerpoint/2010/main" val="3512153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 grey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CDDD45-2FE8-2F47-97AA-672BE80B1F07}"/>
              </a:ext>
            </a:extLst>
          </p:cNvPr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C993CF7-3B91-5A43-9C90-46F53D431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3FF14-7D55-5747-BDE1-7308C9CFD28B}"/>
              </a:ext>
            </a:extLst>
          </p:cNvPr>
          <p:cNvSpPr txBox="1"/>
          <p:nvPr userDrawn="1"/>
        </p:nvSpPr>
        <p:spPr>
          <a:xfrm>
            <a:off x="7378262" y="19339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0B3B44-0872-43A1-BC33-E4EAEB9801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50800" y="720000"/>
            <a:ext cx="3430800" cy="3499200"/>
          </a:xfrm>
        </p:spPr>
        <p:txBody>
          <a:bodyPr lIns="0" tIns="0" rIns="0" bIns="0" anchor="ctr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0E3AA63-776B-411B-8D18-F24759DC13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34992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0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REGULAR 20</a:t>
            </a:r>
          </a:p>
        </p:txBody>
      </p:sp>
    </p:spTree>
    <p:extLst>
      <p:ext uri="{BB962C8B-B14F-4D97-AF65-F5344CB8AC3E}">
        <p14:creationId xmlns:p14="http://schemas.microsoft.com/office/powerpoint/2010/main" val="2421881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 blu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CDDD45-2FE8-2F47-97AA-672BE80B1F07}"/>
              </a:ext>
            </a:extLst>
          </p:cNvPr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C993CF7-3B91-5A43-9C90-46F53D431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3FF14-7D55-5747-BDE1-7308C9CFD28B}"/>
              </a:ext>
            </a:extLst>
          </p:cNvPr>
          <p:cNvSpPr txBox="1"/>
          <p:nvPr userDrawn="1"/>
        </p:nvSpPr>
        <p:spPr>
          <a:xfrm>
            <a:off x="7378262" y="19339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C1640C3-5891-4376-9329-CFBD5DD5D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50800" y="720000"/>
            <a:ext cx="3430800" cy="3499200"/>
          </a:xfrm>
        </p:spPr>
        <p:txBody>
          <a:bodyPr lIns="0" tIns="0" rIns="0" bIns="0" anchor="ctr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1EF373D-010B-46EF-8555-EFFB1C11F8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34992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0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REGULAR 20</a:t>
            </a:r>
          </a:p>
        </p:txBody>
      </p:sp>
    </p:spTree>
    <p:extLst>
      <p:ext uri="{BB962C8B-B14F-4D97-AF65-F5344CB8AC3E}">
        <p14:creationId xmlns:p14="http://schemas.microsoft.com/office/powerpoint/2010/main" val="178412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gree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B97FE75-9897-2A42-BCBC-8CBF8E4FAA05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FF338-7C04-A24D-AF42-7820748ABD3F}"/>
              </a:ext>
            </a:extLst>
          </p:cNvPr>
          <p:cNvSpPr txBox="1"/>
          <p:nvPr userDrawn="1"/>
        </p:nvSpPr>
        <p:spPr>
          <a:xfrm>
            <a:off x="941777" y="-66800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E6D97EE4-B9C0-7949-B857-B3E84705308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52F5FA3-BCD5-4262-AA67-BF48E3307F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D86974E-780B-4210-BB6F-4E1E818080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2664942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gre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EF3523-9F3C-A945-8A14-45E89D63D0DF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FF338-7C04-A24D-AF42-7820748ABD3F}"/>
              </a:ext>
            </a:extLst>
          </p:cNvPr>
          <p:cNvSpPr txBox="1"/>
          <p:nvPr userDrawn="1"/>
        </p:nvSpPr>
        <p:spPr>
          <a:xfrm>
            <a:off x="941777" y="-66800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id="{D0E21DAE-3553-2C49-ABC4-99AB06034B7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BA26E4A-51A4-4FA8-BCE8-C98EE38DF8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DA1B853-D5E0-4E44-A5F1-9F4A4DB3A1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3033204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blu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70ECB3-1F82-2B4E-9512-73C387990C74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FF338-7C04-A24D-AF42-7820748ABD3F}"/>
              </a:ext>
            </a:extLst>
          </p:cNvPr>
          <p:cNvSpPr txBox="1"/>
          <p:nvPr userDrawn="1"/>
        </p:nvSpPr>
        <p:spPr>
          <a:xfrm>
            <a:off x="941777" y="-66800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id="{B153D1DC-7576-254F-8F52-F8F47E57A69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A434EC-7B80-4545-9443-2EBABABC62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19FCA45-6E56-4312-A416-C5945EAAD7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2199711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beig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58E49B7-A519-5547-92BF-1EE896A0651C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13" name="Platshållare för bild 4">
            <a:extLst>
              <a:ext uri="{FF2B5EF4-FFF2-40B4-BE49-F238E27FC236}">
                <a16:creationId xmlns:a16="http://schemas.microsoft.com/office/drawing/2014/main" id="{45CD5E32-DE88-4E4C-9B5F-C8535C15D28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12AC83E-3869-4E4E-A474-A58C19CDA1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0D06EAF-BCFF-4441-A2E0-91D203056BB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108858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2323BB8-B187-4CB3-9BD6-5BC043B9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08819C71-CC97-4FD3-B96B-8697D8090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39595C65-0272-4931-B670-AB1F0F61DFE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810" y="4608576"/>
            <a:ext cx="842505" cy="309714"/>
          </a:xfrm>
          <a:prstGeom prst="rect">
            <a:avLst/>
          </a:prstGeom>
        </p:spPr>
      </p:pic>
      <p:pic>
        <p:nvPicPr>
          <p:cNvPr id="7" name="Payoff">
            <a:extLst>
              <a:ext uri="{FF2B5EF4-FFF2-40B4-BE49-F238E27FC236}">
                <a16:creationId xmlns:a16="http://schemas.microsoft.com/office/drawing/2014/main" id="{D1D13198-6FE2-416D-87CC-ACFD6C0C249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32" y="4806601"/>
            <a:ext cx="903713" cy="1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82" r:id="rId3"/>
    <p:sldLayoutId id="2147483883" r:id="rId4"/>
    <p:sldLayoutId id="2147483894" r:id="rId5"/>
    <p:sldLayoutId id="2147483895" r:id="rId6"/>
    <p:sldLayoutId id="2147483896" r:id="rId7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6BFD6BDC-1912-484D-B667-7501C635E0C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810" y="4608576"/>
            <a:ext cx="842505" cy="309714"/>
          </a:xfrm>
          <a:prstGeom prst="rect">
            <a:avLst/>
          </a:prstGeom>
        </p:spPr>
      </p:pic>
      <p:pic>
        <p:nvPicPr>
          <p:cNvPr id="7" name="Payoff">
            <a:extLst>
              <a:ext uri="{FF2B5EF4-FFF2-40B4-BE49-F238E27FC236}">
                <a16:creationId xmlns:a16="http://schemas.microsoft.com/office/drawing/2014/main" id="{F071108C-2568-492F-8570-8A3BC9647BB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32" y="4806601"/>
            <a:ext cx="903713" cy="1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7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37" r:id="rId2"/>
    <p:sldLayoutId id="2147483838" r:id="rId3"/>
    <p:sldLayoutId id="2147483836" r:id="rId4"/>
    <p:sldLayoutId id="2147483861" r:id="rId5"/>
    <p:sldLayoutId id="2147483892" r:id="rId6"/>
    <p:sldLayoutId id="2147483866" r:id="rId7"/>
    <p:sldLayoutId id="2147483897" r:id="rId8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9C49238F-E329-4AA2-9D6D-1E1B63B620D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810" y="4608576"/>
            <a:ext cx="842505" cy="309714"/>
          </a:xfrm>
          <a:prstGeom prst="rect">
            <a:avLst/>
          </a:prstGeom>
        </p:spPr>
      </p:pic>
      <p:pic>
        <p:nvPicPr>
          <p:cNvPr id="7" name="Payoff">
            <a:extLst>
              <a:ext uri="{FF2B5EF4-FFF2-40B4-BE49-F238E27FC236}">
                <a16:creationId xmlns:a16="http://schemas.microsoft.com/office/drawing/2014/main" id="{D39E2F7A-9CAB-44DB-9D93-B22BCF1A137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32" y="4806601"/>
            <a:ext cx="903713" cy="1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9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52" r:id="rId2"/>
    <p:sldLayoutId id="2147483887" r:id="rId3"/>
    <p:sldLayoutId id="2147483888" r:id="rId4"/>
    <p:sldLayoutId id="2147483855" r:id="rId5"/>
    <p:sldLayoutId id="2147483889" r:id="rId6"/>
    <p:sldLayoutId id="2147483890" r:id="rId7"/>
    <p:sldLayoutId id="2147483891" r:id="rId8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4" descr="En bild som visar paraply, bord, sitter, regn&#10;&#10;Automatiskt genererad beskrivning">
            <a:extLst>
              <a:ext uri="{FF2B5EF4-FFF2-40B4-BE49-F238E27FC236}">
                <a16:creationId xmlns:a16="http://schemas.microsoft.com/office/drawing/2014/main" id="{2FAC7CD8-9177-4AA5-9C11-E659728EC60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3545" b="3545"/>
          <a:stretch>
            <a:fillRect/>
          </a:stretch>
        </p:blipFill>
        <p:spPr>
          <a:xfrm>
            <a:off x="241300" y="241300"/>
            <a:ext cx="8675688" cy="42116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9FDE3952-6FAA-42C2-AA2F-6F40F18DAC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864182"/>
            <a:ext cx="7175503" cy="1046851"/>
          </a:xfrm>
        </p:spPr>
        <p:txBody>
          <a:bodyPr/>
          <a:lstStyle/>
          <a:p>
            <a:pPr algn="l"/>
            <a:r>
              <a:rPr lang="da-DK" dirty="0"/>
              <a:t>Derfor er en højere genanvendelsesgrad </a:t>
            </a:r>
            <a:br>
              <a:rPr lang="da-DK" dirty="0"/>
            </a:br>
            <a:r>
              <a:rPr lang="da-DK" dirty="0"/>
              <a:t>så vigtig</a:t>
            </a:r>
          </a:p>
        </p:txBody>
      </p:sp>
    </p:spTree>
    <p:extLst>
      <p:ext uri="{BB962C8B-B14F-4D97-AF65-F5344CB8AC3E}">
        <p14:creationId xmlns:p14="http://schemas.microsoft.com/office/powerpoint/2010/main" val="59783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43B38B-74C2-4E52-B251-767D8BD7A99E}"/>
              </a:ext>
            </a:extLst>
          </p:cNvPr>
          <p:cNvSpPr txBox="1">
            <a:spLocks/>
          </p:cNvSpPr>
          <p:nvPr/>
        </p:nvSpPr>
        <p:spPr>
          <a:xfrm>
            <a:off x="2624173" y="353708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A2C0091-9A29-4DA7-BDD5-09B2530C65D2}"/>
              </a:ext>
            </a:extLst>
          </p:cNvPr>
          <p:cNvSpPr/>
          <p:nvPr/>
        </p:nvSpPr>
        <p:spPr>
          <a:xfrm>
            <a:off x="1814842" y="1508492"/>
            <a:ext cx="622425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cap="all" spc="150" dirty="0">
                <a:solidFill>
                  <a:schemeClr val="tx2"/>
                </a:solidFill>
              </a:rPr>
              <a:t>Vi er nødt til at genanvende så meget som muligt og i så høj grad som muligt. </a:t>
            </a:r>
            <a:br>
              <a:rPr lang="en-US" sz="2000" b="1" dirty="0">
                <a:solidFill>
                  <a:schemeClr val="tx2"/>
                </a:solidFill>
              </a:rPr>
            </a:br>
            <a:endParaRPr lang="en-US" sz="2000" b="1" dirty="0">
              <a:solidFill>
                <a:schemeClr val="tx2"/>
              </a:solidFill>
            </a:endParaRPr>
          </a:p>
          <a:p>
            <a:r>
              <a:rPr lang="da-DK" sz="1400" dirty="0">
                <a:solidFill>
                  <a:schemeClr val="tx2"/>
                </a:solidFill>
              </a:rPr>
              <a:t>Det er en fordel for alle, da bedre genanvendelse er grundlaget for bæredygtighed generelt og specifikt i jeres virksomhed. </a:t>
            </a:r>
          </a:p>
          <a:p>
            <a:endParaRPr lang="da-DK" sz="1400" dirty="0">
              <a:solidFill>
                <a:schemeClr val="tx2"/>
              </a:solidFill>
            </a:endParaRPr>
          </a:p>
          <a:p>
            <a:r>
              <a:rPr lang="da-DK" sz="1400" dirty="0">
                <a:solidFill>
                  <a:schemeClr val="tx2"/>
                </a:solidFill>
              </a:rPr>
              <a:t>Bedre genanvendelse sparer tid, materialer, energi og penge. </a:t>
            </a:r>
          </a:p>
        </p:txBody>
      </p:sp>
    </p:spTree>
    <p:extLst>
      <p:ext uri="{BB962C8B-B14F-4D97-AF65-F5344CB8AC3E}">
        <p14:creationId xmlns:p14="http://schemas.microsoft.com/office/powerpoint/2010/main" val="402402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A011FEA-81C2-46A3-83C4-0D743620B05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0000" y="570799"/>
            <a:ext cx="7174800" cy="558565"/>
          </a:xfrm>
        </p:spPr>
        <p:txBody>
          <a:bodyPr/>
          <a:lstStyle/>
          <a:p>
            <a:r>
              <a:rPr lang="da-DK" sz="1600" b="1" dirty="0">
                <a:solidFill>
                  <a:schemeClr val="tx2"/>
                </a:solidFill>
              </a:rPr>
              <a:t>Begrundelser for en højere genanvendelsesrate</a:t>
            </a:r>
            <a:endParaRPr lang="sv-SE" sz="1600" b="1" dirty="0">
              <a:solidFill>
                <a:schemeClr val="tx2"/>
              </a:solidFill>
            </a:endParaRPr>
          </a:p>
        </p:txBody>
      </p:sp>
      <p:sp>
        <p:nvSpPr>
          <p:cNvPr id="28" name="Platshållare för text 3">
            <a:extLst>
              <a:ext uri="{FF2B5EF4-FFF2-40B4-BE49-F238E27FC236}">
                <a16:creationId xmlns:a16="http://schemas.microsoft.com/office/drawing/2014/main" id="{F5D783CD-08AB-4426-8385-D622C0FE0180}"/>
              </a:ext>
            </a:extLst>
          </p:cNvPr>
          <p:cNvSpPr txBox="1">
            <a:spLocks/>
          </p:cNvSpPr>
          <p:nvPr/>
        </p:nvSpPr>
        <p:spPr>
          <a:xfrm>
            <a:off x="2624173" y="353708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CBF34C00-1DF8-447C-937E-8EBB559A50F0}"/>
              </a:ext>
            </a:extLst>
          </p:cNvPr>
          <p:cNvSpPr txBox="1">
            <a:spLocks/>
          </p:cNvSpPr>
          <p:nvPr/>
        </p:nvSpPr>
        <p:spPr>
          <a:xfrm>
            <a:off x="3500806" y="2464255"/>
            <a:ext cx="1941427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 err="1">
                <a:solidFill>
                  <a:schemeClr val="tx2"/>
                </a:solidFill>
              </a:rPr>
              <a:t>Forhindre</a:t>
            </a:r>
            <a:r>
              <a:rPr lang="en-US" sz="900" cap="all" spc="200" dirty="0">
                <a:solidFill>
                  <a:schemeClr val="tx2"/>
                </a:solidFill>
              </a:rPr>
              <a:t> </a:t>
            </a:r>
            <a:r>
              <a:rPr lang="en-US" sz="900" cap="all" spc="200" dirty="0" err="1">
                <a:solidFill>
                  <a:schemeClr val="tx2"/>
                </a:solidFill>
              </a:rPr>
              <a:t>materialespild</a:t>
            </a:r>
            <a:endParaRPr lang="en-US" sz="900" cap="all" spc="200" dirty="0">
              <a:solidFill>
                <a:schemeClr val="tx2"/>
              </a:solidFill>
            </a:endParaRPr>
          </a:p>
        </p:txBody>
      </p:sp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108230E2-CE2A-4D80-BFA4-EB7F8268490A}"/>
              </a:ext>
            </a:extLst>
          </p:cNvPr>
          <p:cNvSpPr txBox="1">
            <a:spLocks/>
          </p:cNvSpPr>
          <p:nvPr/>
        </p:nvSpPr>
        <p:spPr>
          <a:xfrm>
            <a:off x="2723680" y="3810000"/>
            <a:ext cx="1415884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 err="1">
                <a:solidFill>
                  <a:schemeClr val="tx2"/>
                </a:solidFill>
              </a:rPr>
              <a:t>Forbedrede</a:t>
            </a:r>
            <a:r>
              <a:rPr lang="en-US" sz="900" cap="all" spc="200" dirty="0">
                <a:solidFill>
                  <a:schemeClr val="tx2"/>
                </a:solidFill>
              </a:rPr>
              <a:t> processer</a:t>
            </a:r>
          </a:p>
        </p:txBody>
      </p:sp>
      <p:sp>
        <p:nvSpPr>
          <p:cNvPr id="19" name="Platshållare för text 4">
            <a:extLst>
              <a:ext uri="{FF2B5EF4-FFF2-40B4-BE49-F238E27FC236}">
                <a16:creationId xmlns:a16="http://schemas.microsoft.com/office/drawing/2014/main" id="{699A1EF4-4919-4452-AB41-2A855406F9D4}"/>
              </a:ext>
            </a:extLst>
          </p:cNvPr>
          <p:cNvSpPr txBox="1">
            <a:spLocks/>
          </p:cNvSpPr>
          <p:nvPr/>
        </p:nvSpPr>
        <p:spPr>
          <a:xfrm>
            <a:off x="5643229" y="2464255"/>
            <a:ext cx="1527877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 err="1">
                <a:solidFill>
                  <a:schemeClr val="tx2"/>
                </a:solidFill>
              </a:rPr>
              <a:t>Bæredygtighedsværdier</a:t>
            </a:r>
            <a:endParaRPr lang="en-US" sz="900" cap="all" spc="200" dirty="0">
              <a:solidFill>
                <a:schemeClr val="tx2"/>
              </a:solidFill>
            </a:endParaRPr>
          </a:p>
        </p:txBody>
      </p:sp>
      <p:sp>
        <p:nvSpPr>
          <p:cNvPr id="23" name="Platshållare för text 4">
            <a:extLst>
              <a:ext uri="{FF2B5EF4-FFF2-40B4-BE49-F238E27FC236}">
                <a16:creationId xmlns:a16="http://schemas.microsoft.com/office/drawing/2014/main" id="{D4FE4C4B-40EB-4FB6-8F8E-90D59C7AC89C}"/>
              </a:ext>
            </a:extLst>
          </p:cNvPr>
          <p:cNvSpPr txBox="1">
            <a:spLocks/>
          </p:cNvSpPr>
          <p:nvPr/>
        </p:nvSpPr>
        <p:spPr>
          <a:xfrm>
            <a:off x="1748460" y="2464255"/>
            <a:ext cx="1632011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 err="1">
                <a:solidFill>
                  <a:schemeClr val="tx2"/>
                </a:solidFill>
              </a:rPr>
              <a:t>Materialekvalitet</a:t>
            </a:r>
            <a:endParaRPr lang="en-US" sz="900" cap="all" spc="200" dirty="0">
              <a:solidFill>
                <a:schemeClr val="tx2"/>
              </a:solidFill>
            </a:endParaRPr>
          </a:p>
        </p:txBody>
      </p:sp>
      <p:sp>
        <p:nvSpPr>
          <p:cNvPr id="37" name="Platshållare för text 4">
            <a:extLst>
              <a:ext uri="{FF2B5EF4-FFF2-40B4-BE49-F238E27FC236}">
                <a16:creationId xmlns:a16="http://schemas.microsoft.com/office/drawing/2014/main" id="{A033023C-FFFC-4D18-A40D-22FCE32B0069}"/>
              </a:ext>
            </a:extLst>
          </p:cNvPr>
          <p:cNvSpPr txBox="1">
            <a:spLocks/>
          </p:cNvSpPr>
          <p:nvPr/>
        </p:nvSpPr>
        <p:spPr>
          <a:xfrm>
            <a:off x="4674312" y="3810000"/>
            <a:ext cx="1527878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 err="1">
                <a:solidFill>
                  <a:schemeClr val="tx2"/>
                </a:solidFill>
              </a:rPr>
              <a:t>Mindre</a:t>
            </a:r>
            <a:r>
              <a:rPr lang="en-US" sz="900" cap="all" spc="200" dirty="0">
                <a:solidFill>
                  <a:schemeClr val="tx2"/>
                </a:solidFill>
              </a:rPr>
              <a:t> </a:t>
            </a:r>
            <a:r>
              <a:rPr lang="en-US" sz="900" cap="all" spc="200" dirty="0" err="1">
                <a:solidFill>
                  <a:schemeClr val="tx2"/>
                </a:solidFill>
              </a:rPr>
              <a:t>miljøpåvirkning</a:t>
            </a:r>
            <a:endParaRPr lang="en-US" sz="900" cap="all" spc="200" dirty="0">
              <a:solidFill>
                <a:schemeClr val="tx2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DD80EAD-891F-489E-AC1C-92686C52A4B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143" y="1643650"/>
            <a:ext cx="688534" cy="68853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6E9C34D-A6F5-4979-9322-D7D17CDF6D8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6152" y="1643650"/>
            <a:ext cx="688534" cy="68853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27225533-8660-43F1-A199-134AD289CF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901" y="1643650"/>
            <a:ext cx="688534" cy="688534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A1553E90-026A-4A5B-9102-1589C39CF84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355" y="3003073"/>
            <a:ext cx="688534" cy="688534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0E1D1013-E503-4353-940C-62D82D1F148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984" y="3003073"/>
            <a:ext cx="688534" cy="68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96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A011FEA-81C2-46A3-83C4-0D743620B0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8488" y="1529216"/>
            <a:ext cx="3430575" cy="462870"/>
          </a:xfrm>
        </p:spPr>
        <p:txBody>
          <a:bodyPr anchor="t"/>
          <a:lstStyle/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 err="1">
                <a:solidFill>
                  <a:schemeClr val="tx2"/>
                </a:solidFill>
              </a:rPr>
              <a:t>Bedre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r>
              <a:rPr lang="en-US" sz="1600" b="1" cap="all" dirty="0" err="1">
                <a:solidFill>
                  <a:schemeClr val="tx2"/>
                </a:solidFill>
              </a:rPr>
              <a:t>materialekvalitet</a:t>
            </a:r>
            <a:endParaRPr lang="en-US" sz="1600" b="1" cap="all" dirty="0">
              <a:solidFill>
                <a:schemeClr val="tx2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584EC84-8A4D-4D43-995F-9D2B8D4624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9157" y="3215369"/>
            <a:ext cx="3430575" cy="557272"/>
          </a:xfrm>
        </p:spPr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Bedre genanvendelse giver bedre materialer, og det skaber mere værdi.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Forbedrede processer og metoder giver bedre kvalitet af de genanvendte materialer. Det skaber et voksende marked for genanvendte materialer.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Med forbedret materialekvalitet vil priserne sandsynligvis stige. </a:t>
            </a:r>
            <a:endParaRPr lang="sv-SE" sz="1100" b="0" cap="none" spc="5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9765CB41-597A-4CE4-8EF9-39B94F9A613F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  <p:pic>
        <p:nvPicPr>
          <p:cNvPr id="12" name="Platshållare för diagram 9">
            <a:extLst>
              <a:ext uri="{FF2B5EF4-FFF2-40B4-BE49-F238E27FC236}">
                <a16:creationId xmlns:a16="http://schemas.microsoft.com/office/drawing/2014/main" id="{8EA08737-F3B4-4C7B-9361-7E4FD8837588}"/>
              </a:ext>
            </a:extLst>
          </p:cNvPr>
          <p:cNvPicPr>
            <a:picLocks noGrp="1" noChangeAspect="1"/>
          </p:cNvPicPr>
          <p:nvPr>
            <p:ph type="chart" sz="quarter" idx="19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7175"/>
            <a:ext cx="4352925" cy="410527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217D7A94-605E-491B-92A3-D3238536249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95926"/>
            <a:ext cx="472878" cy="47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3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06E5D2C-339D-4D62-936E-DDEF0574E86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86684"/>
            <a:ext cx="472878" cy="472878"/>
          </a:xfrm>
          <a:prstGeom prst="rect">
            <a:avLst/>
          </a:prstGeom>
        </p:spPr>
      </p:pic>
      <p:pic>
        <p:nvPicPr>
          <p:cNvPr id="10" name="Platshållare för diagram 9">
            <a:extLst>
              <a:ext uri="{FF2B5EF4-FFF2-40B4-BE49-F238E27FC236}">
                <a16:creationId xmlns:a16="http://schemas.microsoft.com/office/drawing/2014/main" id="{7B158627-FA14-4768-B1CD-B2A394614C1A}"/>
              </a:ext>
            </a:extLst>
          </p:cNvPr>
          <p:cNvPicPr>
            <a:picLocks noGrp="1" noChangeAspect="1"/>
          </p:cNvPicPr>
          <p:nvPr>
            <p:ph type="chart" sz="quarter" idx="19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257175"/>
            <a:ext cx="4352924" cy="4105275"/>
          </a:xfrm>
          <a:prstGeom prst="rect">
            <a:avLst/>
          </a:prstGeom>
        </p:spPr>
      </p:pic>
      <p:sp>
        <p:nvSpPr>
          <p:cNvPr id="11" name="Platshållare för text 3">
            <a:extLst>
              <a:ext uri="{FF2B5EF4-FFF2-40B4-BE49-F238E27FC236}">
                <a16:creationId xmlns:a16="http://schemas.microsoft.com/office/drawing/2014/main" id="{AC81F3BE-AE7A-437F-A142-7332998739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8488" y="1434221"/>
            <a:ext cx="3430575" cy="462870"/>
          </a:xfrm>
        </p:spPr>
        <p:txBody>
          <a:bodyPr anchor="t"/>
          <a:lstStyle/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 err="1">
                <a:solidFill>
                  <a:schemeClr val="tx2"/>
                </a:solidFill>
              </a:rPr>
              <a:t>Forhindre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br>
              <a:rPr lang="en-US" sz="1600" b="1" cap="all" dirty="0">
                <a:solidFill>
                  <a:schemeClr val="tx2"/>
                </a:solidFill>
              </a:rPr>
            </a:br>
            <a:r>
              <a:rPr lang="en-US" sz="1600" b="1" cap="all" dirty="0" err="1">
                <a:solidFill>
                  <a:schemeClr val="tx2"/>
                </a:solidFill>
              </a:rPr>
              <a:t>materialespild</a:t>
            </a:r>
            <a:endParaRPr lang="en-US" sz="1600" b="1" cap="all" dirty="0">
              <a:solidFill>
                <a:schemeClr val="tx2"/>
              </a:solidFill>
            </a:endParaRP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C6570D0A-6CD9-4890-921E-D6446499C9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9157" y="3246410"/>
            <a:ext cx="3430575" cy="962024"/>
          </a:xfrm>
        </p:spPr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Når I forbedrer genanvendelsesgraden, flyttes materialerne automatisk opad i affaldshierarkiet. (billede af affaldstrappen)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Fokus på tidlig materialesortering. Affaldsseparering sikrer, at de forskellige metaller kan udnyttes mere effektivt.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Når stål sorteres korrekt, kan materialet opnå over dobbelt så høj pris som dårligt sorteret stål. Det forhindrer også, at materialet nedklassificeres.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C97741DC-B755-4F3D-8056-D3A89142415D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6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14B44B8-B6D4-4332-ACE3-EF18121E86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86684"/>
            <a:ext cx="472878" cy="472878"/>
          </a:xfrm>
          <a:prstGeom prst="rect">
            <a:avLst/>
          </a:prstGeom>
        </p:spPr>
      </p:pic>
      <p:pic>
        <p:nvPicPr>
          <p:cNvPr id="8" name="Platshållare för diagram 9">
            <a:extLst>
              <a:ext uri="{FF2B5EF4-FFF2-40B4-BE49-F238E27FC236}">
                <a16:creationId xmlns:a16="http://schemas.microsoft.com/office/drawing/2014/main" id="{882E9235-30F1-44AC-BD23-14612A130C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195686"/>
            <a:ext cx="4352400" cy="4257514"/>
          </a:xfrm>
          <a:prstGeom prst="rect">
            <a:avLst/>
          </a:prstGeom>
        </p:spPr>
      </p:pic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EAE36304-7A5E-42B5-8DBD-9560AD9A5E33}"/>
              </a:ext>
            </a:extLst>
          </p:cNvPr>
          <p:cNvSpPr txBox="1">
            <a:spLocks/>
          </p:cNvSpPr>
          <p:nvPr/>
        </p:nvSpPr>
        <p:spPr>
          <a:xfrm>
            <a:off x="648488" y="1230649"/>
            <a:ext cx="3430575" cy="4628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00800" indent="-994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 err="1">
                <a:solidFill>
                  <a:schemeClr val="tx2"/>
                </a:solidFill>
              </a:rPr>
              <a:t>Bæredygtighedsværdier</a:t>
            </a:r>
            <a:endParaRPr lang="en-US" sz="1600" b="1" cap="all" dirty="0">
              <a:solidFill>
                <a:schemeClr val="tx2"/>
              </a:solidFill>
            </a:endParaRPr>
          </a:p>
        </p:txBody>
      </p:sp>
      <p:sp>
        <p:nvSpPr>
          <p:cNvPr id="11" name="Platshållare för text 4">
            <a:extLst>
              <a:ext uri="{FF2B5EF4-FFF2-40B4-BE49-F238E27FC236}">
                <a16:creationId xmlns:a16="http://schemas.microsoft.com/office/drawing/2014/main" id="{7CA74178-3B06-40AF-998B-FC51A4AAEA82}"/>
              </a:ext>
            </a:extLst>
          </p:cNvPr>
          <p:cNvSpPr txBox="1">
            <a:spLocks/>
          </p:cNvSpPr>
          <p:nvPr/>
        </p:nvSpPr>
        <p:spPr>
          <a:xfrm>
            <a:off x="619156" y="3265275"/>
            <a:ext cx="3559144" cy="962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En høj genanvendelsesgrad reducerer behovet for nye råvarer, fx malm.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Det kan man opnå ved at forbedre alle led i produktionskæden, lige fra design til affaldshåndtering.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En væsentlig del er design til genanvendelse. Intet produkt bør designes til at blive kasseret, når det er udtjent.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Maksimering af materialehåndteringen holder materialespild i produktionen på et minimum.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Understøt og uddan medarbejderne, de er vigtige for at kunne opnå effektiv affaldssortering.</a:t>
            </a:r>
          </a:p>
        </p:txBody>
      </p:sp>
      <p:sp>
        <p:nvSpPr>
          <p:cNvPr id="10" name="Platshållare för text 3">
            <a:extLst>
              <a:ext uri="{FF2B5EF4-FFF2-40B4-BE49-F238E27FC236}">
                <a16:creationId xmlns:a16="http://schemas.microsoft.com/office/drawing/2014/main" id="{93B6AB66-D6F3-437A-B86A-135495C32D10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873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8BD5FC3-5E59-499F-B62C-D264A6CB4DE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82550"/>
            <a:ext cx="472878" cy="472878"/>
          </a:xfrm>
          <a:prstGeom prst="rect">
            <a:avLst/>
          </a:prstGeom>
        </p:spPr>
      </p:pic>
      <p:pic>
        <p:nvPicPr>
          <p:cNvPr id="10" name="Platshållare för diagram 9">
            <a:extLst>
              <a:ext uri="{FF2B5EF4-FFF2-40B4-BE49-F238E27FC236}">
                <a16:creationId xmlns:a16="http://schemas.microsoft.com/office/drawing/2014/main" id="{7B158627-FA14-4768-B1CD-B2A394614C1A}"/>
              </a:ext>
            </a:extLst>
          </p:cNvPr>
          <p:cNvPicPr>
            <a:picLocks noGrp="1" noChangeAspect="1"/>
          </p:cNvPicPr>
          <p:nvPr>
            <p:ph type="chart" sz="quarter" idx="19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66855"/>
            <a:ext cx="4352925" cy="4126469"/>
          </a:xfrm>
          <a:prstGeom prst="rect">
            <a:avLst/>
          </a:prstGeom>
        </p:spPr>
      </p:pic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CB17B57-5B38-4CCB-A104-242E2F13E82E}"/>
              </a:ext>
            </a:extLst>
          </p:cNvPr>
          <p:cNvSpPr txBox="1">
            <a:spLocks/>
          </p:cNvSpPr>
          <p:nvPr/>
        </p:nvSpPr>
        <p:spPr>
          <a:xfrm>
            <a:off x="648488" y="1794674"/>
            <a:ext cx="3430575" cy="4628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00800" indent="-994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 err="1">
                <a:solidFill>
                  <a:schemeClr val="tx2"/>
                </a:solidFill>
              </a:rPr>
              <a:t>Forbedrede</a:t>
            </a:r>
            <a:r>
              <a:rPr lang="en-US" sz="1600" b="1" cap="all" dirty="0">
                <a:solidFill>
                  <a:schemeClr val="tx2"/>
                </a:solidFill>
              </a:rPr>
              <a:t>/</a:t>
            </a:r>
            <a:r>
              <a:rPr lang="en-US" sz="1600" b="1" cap="all" dirty="0" err="1">
                <a:solidFill>
                  <a:schemeClr val="tx2"/>
                </a:solidFill>
              </a:rPr>
              <a:t>nye</a:t>
            </a:r>
            <a:r>
              <a:rPr lang="en-US" sz="1600" b="1" cap="all" dirty="0">
                <a:solidFill>
                  <a:schemeClr val="tx2"/>
                </a:solidFill>
              </a:rPr>
              <a:t> processer</a:t>
            </a:r>
          </a:p>
        </p:txBody>
      </p:sp>
      <p:sp>
        <p:nvSpPr>
          <p:cNvPr id="9" name="Platshållare för text 4">
            <a:extLst>
              <a:ext uri="{FF2B5EF4-FFF2-40B4-BE49-F238E27FC236}">
                <a16:creationId xmlns:a16="http://schemas.microsoft.com/office/drawing/2014/main" id="{EA14124A-12F9-4A41-9430-1B61D71EFA0B}"/>
              </a:ext>
            </a:extLst>
          </p:cNvPr>
          <p:cNvSpPr txBox="1">
            <a:spLocks/>
          </p:cNvSpPr>
          <p:nvPr/>
        </p:nvSpPr>
        <p:spPr>
          <a:xfrm>
            <a:off x="619156" y="2732486"/>
            <a:ext cx="3559144" cy="962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Stena Recycling kan hjælpe med at skræddersy genbrugs- og genanvendelsesprocesser efter jeres behov.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Med vores forskellige industrielle partnerskaber sikrer vi, at jeres materiale kan bruges i nye produkter, uanset hvad materialet oprindeligt blev brugt til. 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126418A8-7633-4554-8349-85D49EC6202B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68A394E2-8C83-42FD-A4D0-65D04C8F30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69" y="282550"/>
            <a:ext cx="472878" cy="472878"/>
          </a:xfrm>
          <a:prstGeom prst="rect">
            <a:avLst/>
          </a:prstGeom>
        </p:spPr>
      </p:pic>
      <p:sp>
        <p:nvSpPr>
          <p:cNvPr id="2" name="Platshållare för diagram 1">
            <a:extLst>
              <a:ext uri="{FF2B5EF4-FFF2-40B4-BE49-F238E27FC236}">
                <a16:creationId xmlns:a16="http://schemas.microsoft.com/office/drawing/2014/main" id="{A141F6F9-74F3-491C-B36C-09C223EA5BC3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/>
      </p:sp>
      <p:pic>
        <p:nvPicPr>
          <p:cNvPr id="8" name="Platshållare för diagram 9">
            <a:extLst>
              <a:ext uri="{FF2B5EF4-FFF2-40B4-BE49-F238E27FC236}">
                <a16:creationId xmlns:a16="http://schemas.microsoft.com/office/drawing/2014/main" id="{882E9235-30F1-44AC-BD23-14612A130C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41200"/>
            <a:ext cx="4352925" cy="4211999"/>
          </a:xfrm>
          <a:prstGeom prst="rect">
            <a:avLst/>
          </a:prstGeom>
        </p:spPr>
      </p:pic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519812CE-1A2A-4737-9C75-4A3147B1FCC7}"/>
              </a:ext>
            </a:extLst>
          </p:cNvPr>
          <p:cNvSpPr txBox="1">
            <a:spLocks/>
          </p:cNvSpPr>
          <p:nvPr/>
        </p:nvSpPr>
        <p:spPr>
          <a:xfrm>
            <a:off x="648488" y="1223072"/>
            <a:ext cx="3430575" cy="4628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00800" indent="-994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 err="1">
                <a:solidFill>
                  <a:schemeClr val="tx2"/>
                </a:solidFill>
              </a:rPr>
              <a:t>Højere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r>
              <a:rPr lang="en-US" sz="1600" b="1" cap="all" dirty="0" err="1">
                <a:solidFill>
                  <a:schemeClr val="tx2"/>
                </a:solidFill>
              </a:rPr>
              <a:t>genanvendelsesgrad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r>
              <a:rPr lang="en-US" sz="1600" b="1" cap="all" dirty="0" err="1">
                <a:solidFill>
                  <a:schemeClr val="tx2"/>
                </a:solidFill>
              </a:rPr>
              <a:t>sikrer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r>
              <a:rPr lang="en-US" sz="1600" b="1" cap="all" dirty="0" err="1">
                <a:solidFill>
                  <a:schemeClr val="tx2"/>
                </a:solidFill>
              </a:rPr>
              <a:t>en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r>
              <a:rPr lang="en-US" sz="1600" b="1" cap="all" dirty="0" err="1">
                <a:solidFill>
                  <a:schemeClr val="tx2"/>
                </a:solidFill>
              </a:rPr>
              <a:t>mindre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r>
              <a:rPr lang="en-US" sz="1600" b="1" cap="all" dirty="0" err="1">
                <a:solidFill>
                  <a:schemeClr val="tx2"/>
                </a:solidFill>
              </a:rPr>
              <a:t>negativ</a:t>
            </a:r>
            <a:r>
              <a:rPr lang="en-US" sz="1600" b="1" cap="all" dirty="0">
                <a:solidFill>
                  <a:schemeClr val="tx2"/>
                </a:solidFill>
              </a:rPr>
              <a:t> </a:t>
            </a:r>
            <a:r>
              <a:rPr lang="en-US" sz="1600" b="1" cap="all" dirty="0" err="1">
                <a:solidFill>
                  <a:schemeClr val="tx2"/>
                </a:solidFill>
              </a:rPr>
              <a:t>klimapåvirkning</a:t>
            </a:r>
            <a:r>
              <a:rPr lang="en-US" sz="1600" b="1" cap="all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11" name="Platshållare för text 4">
            <a:extLst>
              <a:ext uri="{FF2B5EF4-FFF2-40B4-BE49-F238E27FC236}">
                <a16:creationId xmlns:a16="http://schemas.microsoft.com/office/drawing/2014/main" id="{BFBBD131-2C90-4DE5-8875-1B1D87097D3B}"/>
              </a:ext>
            </a:extLst>
          </p:cNvPr>
          <p:cNvSpPr txBox="1">
            <a:spLocks/>
          </p:cNvSpPr>
          <p:nvPr/>
        </p:nvSpPr>
        <p:spPr>
          <a:xfrm>
            <a:off x="619156" y="3079327"/>
            <a:ext cx="3559144" cy="962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Omfattende arbejde med materialegenanvendelse kan sænke energiforbruget til produktion af nye ressourcer.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100" b="0" cap="none" spc="50" dirty="0">
                <a:latin typeface="+mn-lt"/>
              </a:rPr>
              <a:t>Et lavere energiforbrug betyder et reduceret CO2-udslip. Det er en fordel for jeres virksomhed at arbejde med bæredygtighed som en væsentlig del af virksomheden. </a:t>
            </a:r>
          </a:p>
        </p:txBody>
      </p:sp>
      <p:sp>
        <p:nvSpPr>
          <p:cNvPr id="10" name="Platshållare för text 3">
            <a:extLst>
              <a:ext uri="{FF2B5EF4-FFF2-40B4-BE49-F238E27FC236}">
                <a16:creationId xmlns:a16="http://schemas.microsoft.com/office/drawing/2014/main" id="{66878C7E-C534-450D-986F-8723E155FB4A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87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text 3">
            <a:extLst>
              <a:ext uri="{FF2B5EF4-FFF2-40B4-BE49-F238E27FC236}">
                <a16:creationId xmlns:a16="http://schemas.microsoft.com/office/drawing/2014/main" id="{19505846-0B3B-4893-91A5-E28426A8D6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587" y="1435242"/>
            <a:ext cx="5781674" cy="885683"/>
          </a:xfrm>
        </p:spPr>
        <p:txBody>
          <a:bodyPr/>
          <a:lstStyle/>
          <a:p>
            <a:pPr algn="l"/>
            <a:r>
              <a:rPr lang="sv-SE" sz="2000" dirty="0">
                <a:solidFill>
                  <a:schemeClr val="tx2"/>
                </a:solidFill>
              </a:rPr>
              <a:t>Har I styr på </a:t>
            </a:r>
            <a:r>
              <a:rPr lang="sv-SE" sz="2000" dirty="0" err="1">
                <a:solidFill>
                  <a:schemeClr val="tx2"/>
                </a:solidFill>
              </a:rPr>
              <a:t>jeres</a:t>
            </a:r>
            <a:r>
              <a:rPr lang="sv-SE" sz="2000" dirty="0">
                <a:solidFill>
                  <a:schemeClr val="tx2"/>
                </a:solidFill>
              </a:rPr>
              <a:t> </a:t>
            </a:r>
          </a:p>
          <a:p>
            <a:pPr algn="l"/>
            <a:r>
              <a:rPr lang="sv-SE" sz="2000" dirty="0" err="1">
                <a:solidFill>
                  <a:schemeClr val="tx2"/>
                </a:solidFill>
              </a:rPr>
              <a:t>genanvendelsesgrader</a:t>
            </a:r>
            <a:r>
              <a:rPr lang="sv-SE" sz="2000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0" name="Platshållare för text 4">
            <a:extLst>
              <a:ext uri="{FF2B5EF4-FFF2-40B4-BE49-F238E27FC236}">
                <a16:creationId xmlns:a16="http://schemas.microsoft.com/office/drawing/2014/main" id="{7D102573-CA0C-4DBB-A626-34FE1796BBA4}"/>
              </a:ext>
            </a:extLst>
          </p:cNvPr>
          <p:cNvSpPr txBox="1">
            <a:spLocks/>
          </p:cNvSpPr>
          <p:nvPr/>
        </p:nvSpPr>
        <p:spPr>
          <a:xfrm>
            <a:off x="2115862" y="2571750"/>
            <a:ext cx="5100752" cy="12382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3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8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4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»"/>
              <a:defRPr sz="2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1200" dirty="0">
                <a:solidFill>
                  <a:schemeClr val="tx2"/>
                </a:solidFill>
              </a:rPr>
              <a:t>Ved at sikre at virksomheden drager fordel af en højere genanvendelsesgrad, bidrager I også til et mere bæredygtigt samfund. 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B4861B1B-1BE1-40B6-9B80-965CEFE7B44B}"/>
              </a:ext>
            </a:extLst>
          </p:cNvPr>
          <p:cNvSpPr txBox="1">
            <a:spLocks/>
          </p:cNvSpPr>
          <p:nvPr/>
        </p:nvSpPr>
        <p:spPr>
          <a:xfrm>
            <a:off x="2624173" y="353708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 err="1">
                <a:solidFill>
                  <a:schemeClr val="tx2"/>
                </a:solidFill>
              </a:rPr>
              <a:t>Højere</a:t>
            </a:r>
            <a:r>
              <a:rPr lang="en-US" sz="700" dirty="0">
                <a:solidFill>
                  <a:schemeClr val="tx2"/>
                </a:solidFill>
              </a:rPr>
              <a:t> </a:t>
            </a:r>
            <a:r>
              <a:rPr lang="en-US" sz="700" dirty="0" err="1">
                <a:solidFill>
                  <a:schemeClr val="tx2"/>
                </a:solidFill>
              </a:rPr>
              <a:t>genanvendelsesgrad</a:t>
            </a:r>
            <a:endParaRPr lang="en-US" sz="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73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4B5EC578-01E4-4D67-AE5A-CDA122B566F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 err="1">
              <a:latin typeface="+mn-lt"/>
            </a:endParaRPr>
          </a:p>
        </p:txBody>
      </p:sp>
      <p:cxnSp>
        <p:nvCxnSpPr>
          <p:cNvPr id="8" name="Rak 2">
            <a:extLst>
              <a:ext uri="{FF2B5EF4-FFF2-40B4-BE49-F238E27FC236}">
                <a16:creationId xmlns:a16="http://schemas.microsoft.com/office/drawing/2014/main" id="{ED6E9FCD-A49C-433F-9F4E-C31F21B81564}"/>
              </a:ext>
            </a:extLst>
          </p:cNvPr>
          <p:cNvCxnSpPr/>
          <p:nvPr/>
        </p:nvCxnSpPr>
        <p:spPr>
          <a:xfrm>
            <a:off x="4290204" y="2360236"/>
            <a:ext cx="563593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0ECF55E-119E-49B1-A266-7DEF9CC6E3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409" y="2628628"/>
            <a:ext cx="1347183" cy="495239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24F8DAF-F9A5-4F78-9586-FF61EEF4130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5850" y="1823521"/>
            <a:ext cx="1992300" cy="28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3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 cover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36525" indent="-136525" algn="l">
          <a:buFont typeface="Arial" panose="020B0604020202020204" pitchFamily="34" charset="0"/>
          <a:buChar char="•"/>
          <a:defRPr sz="12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CED55E61-F0E8-4872-8AE1-842E25D7FEDE}"/>
    </a:ext>
  </a:extLst>
</a:theme>
</file>

<file path=ppt/theme/theme2.xml><?xml version="1.0" encoding="utf-8"?>
<a:theme xmlns:a="http://schemas.openxmlformats.org/drawingml/2006/main" name="Content (Basic)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spcAft>
            <a:spcPts val="600"/>
          </a:spcAft>
          <a:defRPr sz="1200" spc="5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3984D978-5976-4D6D-B450-5255BE5FA183}"/>
    </a:ext>
  </a:extLst>
</a:theme>
</file>

<file path=ppt/theme/theme3.xml><?xml version="1.0" encoding="utf-8"?>
<a:theme xmlns:a="http://schemas.openxmlformats.org/drawingml/2006/main" name="Extra content (Pro)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36525" indent="-136525" algn="l">
          <a:buFont typeface="Arial" panose="020B0604020202020204" pitchFamily="34" charset="0"/>
          <a:buChar char="•"/>
          <a:defRPr sz="12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6576B784-93E0-42B9-9349-AEE6FDC0289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09C42A603CF843A6143090CA185929" ma:contentTypeVersion="10" ma:contentTypeDescription="Create a new document." ma:contentTypeScope="" ma:versionID="2e4e77c3bc1f2a9334f3c49d3ee02445">
  <xsd:schema xmlns:xsd="http://www.w3.org/2001/XMLSchema" xmlns:xs="http://www.w3.org/2001/XMLSchema" xmlns:p="http://schemas.microsoft.com/office/2006/metadata/properties" xmlns:ns2="11597760-1354-44f7-b230-7896e7db2106" xmlns:ns3="cfb2920a-5c17-4e3a-9ce5-a1b67d4859b4" targetNamespace="http://schemas.microsoft.com/office/2006/metadata/properties" ma:root="true" ma:fieldsID="4333d2fe290d8f3efed67376459e4515" ns2:_="" ns3:_="">
    <xsd:import namespace="11597760-1354-44f7-b230-7896e7db2106"/>
    <xsd:import namespace="cfb2920a-5c17-4e3a-9ce5-a1b67d4859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597760-1354-44f7-b230-7896e7db21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2920a-5c17-4e3a-9ce5-a1b67d4859b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52FCBD-45D0-46C7-AF80-38386E4F0D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597760-1354-44f7-b230-7896e7db2106"/>
    <ds:schemaRef ds:uri="cfb2920a-5c17-4e3a-9ce5-a1b67d4859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220723-BE83-469D-A8F4-F0087F4DA4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B11C71-186C-4ADE-ADF7-8C257E296D39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cfb2920a-5c17-4e3a-9ce5-a1b67d4859b4"/>
    <ds:schemaRef ds:uri="http://purl.org/dc/terms/"/>
    <ds:schemaRef ds:uri="11597760-1354-44f7-b230-7896e7db2106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ppt_template_Blank_16-9</Template>
  <TotalTime>0</TotalTime>
  <Words>462</Words>
  <Application>Microsoft Office PowerPoint</Application>
  <PresentationFormat>Bildspel på skärmen (16:9)</PresentationFormat>
  <Paragraphs>55</Paragraphs>
  <Slides>10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Presentation cover</vt:lpstr>
      <vt:lpstr>Content (Basic)</vt:lpstr>
      <vt:lpstr>Extra content (Pro)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cp:lastPrinted>2019-03-06T12:24:30Z</cp:lastPrinted>
  <dcterms:created xsi:type="dcterms:W3CDTF">2020-03-06T10:09:49Z</dcterms:created>
  <dcterms:modified xsi:type="dcterms:W3CDTF">2020-11-24T14:34:54Z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0x0101003B09C42A603CF843A6143090CA185929</vt:lpwstr>
  </property>
</Properties>
</file>